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59" r:id="rId5"/>
    <p:sldId id="268" r:id="rId6"/>
    <p:sldId id="269" r:id="rId7"/>
    <p:sldId id="312" r:id="rId8"/>
    <p:sldId id="313" r:id="rId9"/>
    <p:sldId id="270" r:id="rId10"/>
    <p:sldId id="301" r:id="rId11"/>
    <p:sldId id="302" r:id="rId12"/>
    <p:sldId id="287" r:id="rId13"/>
    <p:sldId id="289" r:id="rId14"/>
    <p:sldId id="310" r:id="rId15"/>
    <p:sldId id="297" r:id="rId16"/>
    <p:sldId id="311" r:id="rId17"/>
    <p:sldId id="272" r:id="rId18"/>
    <p:sldId id="309" r:id="rId19"/>
    <p:sldId id="299" r:id="rId20"/>
    <p:sldId id="307" r:id="rId21"/>
    <p:sldId id="291" r:id="rId22"/>
    <p:sldId id="304" r:id="rId23"/>
    <p:sldId id="308" r:id="rId24"/>
    <p:sldId id="314" r:id="rId25"/>
    <p:sldId id="315" r:id="rId26"/>
    <p:sldId id="3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2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7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4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9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3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6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9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4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50AF-5592-413B-B0FB-E7553523C33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9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png"/><Relationship Id="rId13" Type="http://schemas.openxmlformats.org/officeDocument/2006/relationships/image" Target="../media/image71.png"/><Relationship Id="rId18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17" Type="http://schemas.openxmlformats.org/officeDocument/2006/relationships/image" Target="../media/image76.png"/><Relationship Id="rId2" Type="http://schemas.openxmlformats.org/officeDocument/2006/relationships/image" Target="../media/image62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4.png"/><Relationship Id="rId5" Type="http://schemas.openxmlformats.org/officeDocument/2006/relationships/image" Target="../media/image582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79.png"/><Relationship Id="rId4" Type="http://schemas.openxmlformats.org/officeDocument/2006/relationships/image" Target="../media/image630.png"/><Relationship Id="rId9" Type="http://schemas.openxmlformats.org/officeDocument/2006/relationships/image" Target="../media/image69.png"/><Relationship Id="rId1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4" Type="http://schemas.openxmlformats.org/officeDocument/2006/relationships/image" Target="../media/image68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2.png"/><Relationship Id="rId5" Type="http://schemas.openxmlformats.org/officeDocument/2006/relationships/image" Target="../media/image5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740.png"/><Relationship Id="rId3" Type="http://schemas.openxmlformats.org/officeDocument/2006/relationships/image" Target="../media/image550.png"/><Relationship Id="rId7" Type="http://schemas.openxmlformats.org/officeDocument/2006/relationships/image" Target="../media/image620.png"/><Relationship Id="rId17" Type="http://schemas.openxmlformats.org/officeDocument/2006/relationships/image" Target="../media/image68.png"/><Relationship Id="rId2" Type="http://schemas.openxmlformats.org/officeDocument/2006/relationships/image" Target="../media/image460.png"/><Relationship Id="rId16" Type="http://schemas.openxmlformats.org/officeDocument/2006/relationships/image" Target="../media/image88.png"/><Relationship Id="rId20" Type="http://schemas.openxmlformats.org/officeDocument/2006/relationships/image" Target="../media/image6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0.png"/><Relationship Id="rId11" Type="http://schemas.openxmlformats.org/officeDocument/2006/relationships/image" Target="../media/image85.png"/><Relationship Id="rId5" Type="http://schemas.openxmlformats.org/officeDocument/2006/relationships/image" Target="../media/image580.png"/><Relationship Id="rId15" Type="http://schemas.openxmlformats.org/officeDocument/2006/relationships/image" Target="../media/image87.png"/><Relationship Id="rId10" Type="http://schemas.openxmlformats.org/officeDocument/2006/relationships/image" Target="../media/image840.png"/><Relationship Id="rId19" Type="http://schemas.openxmlformats.org/officeDocument/2006/relationships/image" Target="../media/image91.png"/><Relationship Id="rId4" Type="http://schemas.openxmlformats.org/officeDocument/2006/relationships/image" Target="../media/image570.png"/><Relationship Id="rId9" Type="http://schemas.openxmlformats.org/officeDocument/2006/relationships/image" Target="../media/image830.png"/><Relationship Id="rId1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7" Type="http://schemas.openxmlformats.org/officeDocument/2006/relationships/image" Target="../media/image9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0.png"/><Relationship Id="rId9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29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8.png"/><Relationship Id="rId2" Type="http://schemas.openxmlformats.org/officeDocument/2006/relationships/image" Target="../media/image114.png"/><Relationship Id="rId16" Type="http://schemas.openxmlformats.org/officeDocument/2006/relationships/image" Target="../media/image1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19" Type="http://schemas.openxmlformats.org/officeDocument/2006/relationships/image" Target="../media/image127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1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7" Type="http://schemas.openxmlformats.org/officeDocument/2006/relationships/image" Target="../media/image29.png"/><Relationship Id="rId2" Type="http://schemas.openxmlformats.org/officeDocument/2006/relationships/image" Target="../media/image1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0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logo sở giáo dục hà n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84" y="286892"/>
            <a:ext cx="2806065" cy="28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TextBox 6"/>
          <p:cNvSpPr txBox="1"/>
          <p:nvPr/>
        </p:nvSpPr>
        <p:spPr>
          <a:xfrm>
            <a:off x="270002" y="3211818"/>
            <a:ext cx="11636248" cy="16516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</a:t>
            </a:r>
            <a:r>
              <a:rPr lang="vi-VN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9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534747" y="95310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506" y="699012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</a:t>
            </a:r>
            <a:r>
              <a:rPr lang="vi-VN" sz="2400" b="1" dirty="0" smtClean="0">
                <a:solidFill>
                  <a:srgbClr val="FFFF00"/>
                </a:solidFill>
              </a:rPr>
              <a:t>. Áp dụng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251008" y="2230618"/>
                <a:ext cx="213859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008" y="2230618"/>
                <a:ext cx="2138599" cy="670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201692" y="2901186"/>
                <a:ext cx="2328523" cy="3851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=−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=−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692" y="2901186"/>
                <a:ext cx="2328523" cy="38510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77910" y="1663850"/>
                <a:ext cx="213859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10" y="1663850"/>
                <a:ext cx="2138599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01912" y="2597104"/>
                <a:ext cx="243425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12" y="2597104"/>
                <a:ext cx="2434256" cy="6705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51632" y="3118289"/>
                <a:ext cx="2254592" cy="84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−4.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32" y="3118289"/>
                <a:ext cx="2254592" cy="8446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41606" y="4753277"/>
                <a:ext cx="1677895" cy="67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06" y="4753277"/>
                <a:ext cx="1677895" cy="675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7572" y="5772925"/>
                <a:ext cx="1732397" cy="67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vi-V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72" y="5772925"/>
                <a:ext cx="1732397" cy="675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83249" y="4590584"/>
                <a:ext cx="1810304" cy="1122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249" y="4590584"/>
                <a:ext cx="1810304" cy="11221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72095" y="5549560"/>
                <a:ext cx="1332801" cy="1122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95" y="5549560"/>
                <a:ext cx="1332801" cy="11221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413145" y="5745051"/>
                <a:ext cx="1877502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45" y="5745051"/>
                <a:ext cx="1877502" cy="6768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13875" y="3106937"/>
                <a:ext cx="1062599" cy="84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875" y="3106937"/>
                <a:ext cx="1062599" cy="84465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600606" y="3205332"/>
                <a:ext cx="133466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rad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606" y="3205332"/>
                <a:ext cx="1334661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58428" y="4004892"/>
                <a:ext cx="58436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dirty="0" smtClean="0">
                    <a:solidFill>
                      <a:schemeClr val="bg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dirty="0" smtClean="0">
                    <a:solidFill>
                      <a:schemeClr val="bg1"/>
                    </a:solidFill>
                  </a:rPr>
                  <a:t> &gt; 0 nên phương trình có </a:t>
                </a:r>
              </a:p>
              <a:p>
                <a:r>
                  <a:rPr lang="vi-VN" sz="2000" dirty="0" smtClean="0">
                    <a:solidFill>
                      <a:schemeClr val="bg1"/>
                    </a:solidFill>
                  </a:rPr>
                  <a:t>hai nghiệm phân biệt: 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428" y="4004892"/>
                <a:ext cx="5843694" cy="707886"/>
              </a:xfrm>
              <a:prstGeom prst="rect">
                <a:avLst/>
              </a:prstGeom>
              <a:blipFill rotWithShape="0">
                <a:blip r:embed="rId14"/>
                <a:stretch>
                  <a:fillRect l="-1043" t="-4310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7" idx="1"/>
          </p:cNvCxnSpPr>
          <p:nvPr/>
        </p:nvCxnSpPr>
        <p:spPr>
          <a:xfrm>
            <a:off x="9251008" y="2565902"/>
            <a:ext cx="39639" cy="434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2272" y="1945633"/>
            <a:ext cx="0" cy="4830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14046" y="1971026"/>
                <a:ext cx="3301685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46" y="1971026"/>
                <a:ext cx="3301685" cy="407099"/>
              </a:xfrm>
              <a:prstGeom prst="rect">
                <a:avLst/>
              </a:prstGeom>
              <a:blipFill rotWithShape="0">
                <a:blip r:embed="rId15"/>
                <a:stretch>
                  <a:fillRect l="-203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84605" y="2584389"/>
            <a:ext cx="404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</a:rPr>
              <a:t>( a = 6 ; b = </a:t>
            </a:r>
            <a:r>
              <a:rPr lang="vi-VN" sz="2000" b="1" dirty="0">
                <a:solidFill>
                  <a:srgbClr val="FFFF00"/>
                </a:solidFill>
              </a:rPr>
              <a:t>1</a:t>
            </a:r>
            <a:r>
              <a:rPr lang="vi-VN" sz="2000" b="1" dirty="0" smtClean="0">
                <a:solidFill>
                  <a:srgbClr val="FFFF00"/>
                </a:solidFill>
              </a:rPr>
              <a:t> ; c =  5)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14046" y="4108845"/>
                <a:ext cx="34266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𝟏𝟏𝟗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46" y="4108845"/>
                <a:ext cx="3426688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8816" y="4694369"/>
                <a:ext cx="38249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dirty="0" smtClean="0">
                    <a:solidFill>
                      <a:schemeClr val="bg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dirty="0" smtClean="0">
                    <a:solidFill>
                      <a:schemeClr val="bg1"/>
                    </a:solidFill>
                  </a:rPr>
                  <a:t> &lt; 0 nên phương trình </a:t>
                </a:r>
              </a:p>
              <a:p>
                <a:r>
                  <a:rPr lang="vi-VN" sz="2000" dirty="0" smtClean="0">
                    <a:solidFill>
                      <a:schemeClr val="bg1"/>
                    </a:solidFill>
                  </a:rPr>
                  <a:t>vô nghiệm.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16" y="4694369"/>
                <a:ext cx="3824959" cy="707886"/>
              </a:xfrm>
              <a:prstGeom prst="rect">
                <a:avLst/>
              </a:prstGeom>
              <a:blipFill rotWithShape="0">
                <a:blip r:embed="rId17"/>
                <a:stretch>
                  <a:fillRect l="-1592" t="-344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56989" y="3623255"/>
                <a:ext cx="1986441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89" y="3623255"/>
                <a:ext cx="1986441" cy="4070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968729" y="1939087"/>
            <a:ext cx="322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</a:rPr>
              <a:t>Cách 2: Đưa về PT tích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98296" y="3144005"/>
                <a:ext cx="172938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96" y="3144005"/>
                <a:ext cx="1729384" cy="40709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410084" y="2228323"/>
            <a:ext cx="47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</a:rPr>
              <a:t>Cách 1. Dùng công thức nghiệm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41606" y="1415245"/>
            <a:ext cx="2193044" cy="12846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>
            <a:endCxn id="30" idx="1"/>
          </p:cNvCxnSpPr>
          <p:nvPr/>
        </p:nvCxnSpPr>
        <p:spPr>
          <a:xfrm>
            <a:off x="6997066" y="1933804"/>
            <a:ext cx="1971663" cy="20533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1650" y="1176192"/>
            <a:ext cx="10507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Bài tập.  Áp dụng công thức nghiệm để giải các phương trình :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87" y="856149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</a:t>
            </a:r>
            <a:r>
              <a:rPr lang="vi-VN" sz="2400" b="1" dirty="0" smtClean="0">
                <a:solidFill>
                  <a:srgbClr val="FFFF00"/>
                </a:solidFill>
              </a:rPr>
              <a:t>.   Áp dụng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13" y="1538269"/>
            <a:ext cx="6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</a:rPr>
              <a:t>Ví dụ.  Giải phương trình 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73772" y="2507734"/>
            <a:ext cx="473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</a:rPr>
              <a:t>( a = 3 ; b = 5 ; c = -1)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13439" y="3181432"/>
                <a:ext cx="205049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39" y="3181432"/>
                <a:ext cx="2050498" cy="470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56831" y="3159862"/>
                <a:ext cx="254249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.(−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31" y="3159862"/>
                <a:ext cx="2542491" cy="509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04332" y="3207375"/>
                <a:ext cx="30267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32" y="3207375"/>
                <a:ext cx="30267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3280" y="3855805"/>
                <a:ext cx="7846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 smtClean="0">
                    <a:solidFill>
                      <a:schemeClr val="bg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400" b="1" dirty="0" smtClean="0">
                    <a:solidFill>
                      <a:schemeClr val="bg1"/>
                    </a:solidFill>
                  </a:rPr>
                  <a:t> &gt; 0 nên phương trình có hai nghiệm phân biệt:  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3855805"/>
                <a:ext cx="784675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243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45776" y="4420969"/>
                <a:ext cx="358630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rad>
                      </m:num>
                      <m:den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𝟑𝟕</m:t>
                            </m:r>
                          </m:e>
                        </m:rad>
                      </m:num>
                      <m:den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4420969"/>
                <a:ext cx="3586303" cy="786177"/>
              </a:xfrm>
              <a:prstGeom prst="rect">
                <a:avLst/>
              </a:prstGeom>
              <a:blipFill rotWithShape="0">
                <a:blip r:embed="rId7"/>
                <a:stretch>
                  <a:fillRect r="-2551"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76999" y="4341403"/>
                <a:ext cx="3591881" cy="805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rad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𝟑𝟕</m:t>
                              </m:r>
                            </m:e>
                          </m:rad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99" y="4341403"/>
                <a:ext cx="3591881" cy="8051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6" name="TextBox 15"/>
          <p:cNvSpPr txBox="1"/>
          <p:nvPr/>
        </p:nvSpPr>
        <p:spPr>
          <a:xfrm>
            <a:off x="344932" y="132905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04085" y="2430735"/>
            <a:ext cx="781050" cy="74295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743924" y="2299010"/>
            <a:ext cx="878632" cy="847238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858602" y="2685351"/>
            <a:ext cx="1369753" cy="6261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355" y="2447148"/>
            <a:ext cx="105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</a:rPr>
              <a:t>a</a:t>
            </a:r>
            <a:r>
              <a:rPr lang="vi-VN" sz="2400" dirty="0" smtClean="0">
                <a:solidFill>
                  <a:srgbClr val="FFFF00"/>
                </a:solidFill>
              </a:rPr>
              <a:t>c&lt;0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07041" y="1562635"/>
                <a:ext cx="338720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b="1" dirty="0" smtClean="0">
                    <a:solidFill>
                      <a:srgbClr val="FFFF00"/>
                    </a:solidFill>
                  </a:rPr>
                  <a:t>Ta có 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041" y="1562635"/>
                <a:ext cx="3387208" cy="470000"/>
              </a:xfrm>
              <a:prstGeom prst="rect">
                <a:avLst/>
              </a:prstGeom>
              <a:blipFill rotWithShape="0">
                <a:blip r:embed="rId2"/>
                <a:stretch>
                  <a:fillRect l="-2698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216223" y="2221936"/>
            <a:ext cx="200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</a:rPr>
              <a:t>Nếu ac &lt; 0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171891" y="3739215"/>
                <a:ext cx="68447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2400" b="1" dirty="0" smtClean="0">
                    <a:solidFill>
                      <a:srgbClr val="FFFF00"/>
                    </a:solidFill>
                    <a:latin typeface="Arial(body)"/>
                  </a:rPr>
                  <a:t> Phương </a:t>
                </a:r>
                <a:r>
                  <a:rPr lang="vi-VN" sz="2400" b="1" dirty="0">
                    <a:solidFill>
                      <a:srgbClr val="FFFF00"/>
                    </a:solidFill>
                    <a:latin typeface="Arial(body)"/>
                  </a:rPr>
                  <a:t>trình có hai nghiệm phân biệt  </a:t>
                </a:r>
                <a:endParaRPr lang="en-US" sz="2400" b="1" dirty="0">
                  <a:solidFill>
                    <a:srgbClr val="FFFF00"/>
                  </a:solidFill>
                  <a:latin typeface="Arial(body)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891" y="3739215"/>
                <a:ext cx="6844715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40200" y="3046717"/>
                <a:ext cx="3520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vi-VN" sz="2400" b="1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vi-VN" sz="2400" b="1" dirty="0">
                    <a:solidFill>
                      <a:srgbClr val="FFFF00"/>
                    </a:solidFill>
                  </a:rPr>
                  <a:t> – 4ac &gt; 0</a:t>
                </a:r>
                <a:r>
                  <a:rPr lang="vi-VN" sz="24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∆&gt;</m:t>
                    </m:r>
                    <m:r>
                      <a:rPr lang="vi-VN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00" y="3046717"/>
                <a:ext cx="352089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6471" y="2204393"/>
                <a:ext cx="32231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⇒</m:t>
                      </m:r>
                      <m:r>
                        <a:rPr lang="vi-VN" sz="24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vi-VN" sz="24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𝟒𝐚𝐜</m:t>
                      </m:r>
                      <m:r>
                        <a:rPr lang="vi-VN" sz="24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vi-VN" sz="24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2400" b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471" y="2204393"/>
                <a:ext cx="3223173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6223" y="878562"/>
            <a:ext cx="6677584" cy="486759"/>
            <a:chOff x="5122379" y="878562"/>
            <a:chExt cx="6492270" cy="486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810614" y="878562"/>
                  <a:ext cx="3804035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𝐛𝐱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FFFF00"/>
                          </a:solidFill>
                        </a:rPr>
                        <m:t> 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vi-VN" sz="2400" b="1" dirty="0" smtClean="0">
                      <a:solidFill>
                        <a:srgbClr val="FFFF00"/>
                      </a:solidFill>
                    </a:rPr>
                    <a:t> </a:t>
                  </a:r>
                  <a:r>
                    <a:rPr lang="vi-VN" sz="2400" b="1" dirty="0" smtClean="0"/>
                    <a:t>         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0614" y="878562"/>
                  <a:ext cx="3804035" cy="47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5122379" y="903656"/>
              <a:ext cx="3457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 smtClean="0">
                  <a:solidFill>
                    <a:srgbClr val="FFFF00"/>
                  </a:solidFill>
                </a:rPr>
                <a:t>Xét phương trình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7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87908" y="80634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Alternate Process 3"/>
              <p:cNvSpPr/>
              <p:nvPr/>
            </p:nvSpPr>
            <p:spPr>
              <a:xfrm>
                <a:off x="2019300" y="1476375"/>
                <a:ext cx="9040127" cy="1285875"/>
              </a:xfrm>
              <a:prstGeom prst="flowChartAlternateProcess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 smtClean="0">
                    <a:solidFill>
                      <a:srgbClr val="FFFF00"/>
                    </a:solidFill>
                  </a:rPr>
                  <a:t>Nếu phương trình ax</a:t>
                </a:r>
                <a:r>
                  <a:rPr lang="vi-VN" sz="2400" b="1" baseline="30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vi-VN" sz="2400" b="1" dirty="0" smtClean="0">
                    <a:solidFill>
                      <a:srgbClr val="FFFF00"/>
                    </a:solidFill>
                  </a:rPr>
                  <a:t> + bx + c = 0 ( a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vi-VN" sz="2400" b="1" dirty="0" smtClean="0">
                    <a:solidFill>
                      <a:srgbClr val="FFFF00"/>
                    </a:solidFill>
                  </a:rPr>
                  <a:t> 0) có a và c trái dấu, tức là ac &lt; 0 thì phương trình có hai nghiệm phân biệt.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Flowchart: Alternate Proces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1476375"/>
                <a:ext cx="9040127" cy="1285875"/>
              </a:xfrm>
              <a:prstGeom prst="flowChartAlternateProcess">
                <a:avLst/>
              </a:prstGeom>
              <a:blipFill rotWithShape="0">
                <a:blip r:embed="rId2"/>
                <a:stretch>
                  <a:fillRect l="-26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23925" y="88011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b="1" i="1" dirty="0" smtClean="0">
                <a:solidFill>
                  <a:srgbClr val="FFFF00"/>
                </a:solidFill>
              </a:rPr>
              <a:t>Chú ý. 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35350" y="2791742"/>
                <a:ext cx="294522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50" y="2791742"/>
                <a:ext cx="2945229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44951" y="2968875"/>
            <a:ext cx="37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+mj-lt"/>
              </a:rPr>
              <a:t>Ví dụ.   Xét phương trình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2550" y="3736836"/>
            <a:ext cx="291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Ta có 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12218" y="3607411"/>
                <a:ext cx="1789208" cy="1292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18" y="3607411"/>
                <a:ext cx="1789208" cy="12929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8225" y="50673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hai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nghi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bi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5067300"/>
                <a:ext cx="4572000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204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10025" y="4089486"/>
                <a:ext cx="169545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25" y="4089486"/>
                <a:ext cx="1695450" cy="6771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4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9" grpId="0"/>
      <p:bldP spid="2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033" y="821160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3</a:t>
            </a:r>
            <a:r>
              <a:rPr lang="vi-VN" sz="2400" b="1" dirty="0" smtClean="0">
                <a:solidFill>
                  <a:srgbClr val="FFFF00"/>
                </a:solidFill>
              </a:rPr>
              <a:t>. Luyện tập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98" y="1897012"/>
            <a:ext cx="393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a) Có hai nghiệm phân biệt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360" y="1885012"/>
            <a:ext cx="30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b</a:t>
            </a:r>
            <a:r>
              <a:rPr lang="vi-VN" sz="2000" b="1" dirty="0" smtClean="0">
                <a:solidFill>
                  <a:schemeClr val="bg1"/>
                </a:solidFill>
              </a:rPr>
              <a:t>) Có nghiệm kép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8350" y="1905343"/>
            <a:ext cx="30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c</a:t>
            </a:r>
            <a:r>
              <a:rPr lang="vi-VN" sz="2000" b="1" dirty="0" smtClean="0">
                <a:solidFill>
                  <a:schemeClr val="bg1"/>
                </a:solidFill>
              </a:rPr>
              <a:t>) Vô nghiệm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0057" y="1327597"/>
            <a:ext cx="11265408" cy="420618"/>
            <a:chOff x="640057" y="1327597"/>
            <a:chExt cx="11265408" cy="420618"/>
          </a:xfrm>
        </p:grpSpPr>
        <p:sp>
          <p:nvSpPr>
            <p:cNvPr id="9" name="TextBox 8"/>
            <p:cNvSpPr txBox="1"/>
            <p:nvPr/>
          </p:nvSpPr>
          <p:spPr>
            <a:xfrm>
              <a:off x="640057" y="1348105"/>
              <a:ext cx="11265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 smtClean="0">
                  <a:solidFill>
                    <a:srgbClr val="FFFF00"/>
                  </a:solidFill>
                </a:rPr>
                <a:t>Bài 1.  Cho phương trình                                      .Tìm các giá trị của m để phương trình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805040" y="1327597"/>
                  <a:ext cx="2656305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vi-VN" sz="2000" b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040" y="1327597"/>
                  <a:ext cx="2656305" cy="4070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0057" y="2442250"/>
                <a:ext cx="1069333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vi-VN" sz="2000" b="1" i="1" dirty="0" smtClean="0">
                    <a:solidFill>
                      <a:schemeClr val="bg1"/>
                    </a:solidFill>
                  </a:rPr>
                  <a:t>Tìm m để phương trình bậc hai thỏa mãn điều kiện về nghiệm cho trước: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 smtClean="0">
                    <a:solidFill>
                      <a:srgbClr val="FFFF00"/>
                    </a:solidFill>
                  </a:rPr>
                  <a:t>Xác định các hệ số a ,b,c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000" dirty="0" smtClean="0">
                    <a:solidFill>
                      <a:srgbClr val="FFFF00"/>
                    </a:solidFill>
                  </a:rPr>
                  <a:t>                      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 smtClean="0">
                    <a:solidFill>
                      <a:srgbClr val="FFFF00"/>
                    </a:solidFill>
                  </a:rPr>
                  <a:t>Lập luận tìm ra giá trị m theo yêu cầu của đề  bài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vi-VN" sz="2000" dirty="0" smtClean="0">
                    <a:solidFill>
                      <a:schemeClr val="bg1"/>
                    </a:solidFill>
                  </a:rPr>
                  <a:t>Phương trình có hai nghiệm phân biệt thì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vi-VN" sz="2000" b="0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vi-VN" sz="200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Phương trình có nghiệm kép thì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vi-VN" sz="2000" b="0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vi-VN" sz="2000" b="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Phương trình vô nghiệm thì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b="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&lt;0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vi-VN" sz="20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Phương trình </a:t>
                </a:r>
                <a:r>
                  <a:rPr lang="vi-VN" sz="200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có nghiệm( hai nghiệm ) thì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∆≥</m:t>
                    </m:r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2000" b="0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 smtClean="0">
                    <a:solidFill>
                      <a:srgbClr val="FFFF00"/>
                    </a:solidFill>
                  </a:rPr>
                  <a:t>Kết luận :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7" y="2442250"/>
                <a:ext cx="10693330" cy="4247317"/>
              </a:xfrm>
              <a:prstGeom prst="rect">
                <a:avLst/>
              </a:prstGeom>
              <a:blipFill rotWithShape="0">
                <a:blip r:embed="rId6"/>
                <a:stretch>
                  <a:fillRect l="-513" b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0057" y="3482481"/>
                <a:ext cx="262866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0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7" y="3482481"/>
                <a:ext cx="2628668" cy="407099"/>
              </a:xfrm>
              <a:prstGeom prst="rect">
                <a:avLst/>
              </a:prstGeom>
              <a:blipFill rotWithShape="0">
                <a:blip r:embed="rId7"/>
                <a:stretch>
                  <a:fillRect l="-2088" t="-1493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033" y="821160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3</a:t>
            </a:r>
            <a:r>
              <a:rPr lang="vi-VN" sz="2400" b="1" dirty="0" smtClean="0">
                <a:solidFill>
                  <a:srgbClr val="FFFF00"/>
                </a:solidFill>
              </a:rPr>
              <a:t>. Luyện tập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523" y="3161557"/>
            <a:ext cx="383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( a = 1 ; b = 2 ; c = m - 1 )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2261" y="3945497"/>
                <a:ext cx="271818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61" y="3945497"/>
                <a:ext cx="2718180" cy="4070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84452" y="4326492"/>
                <a:ext cx="18176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52" y="4326492"/>
                <a:ext cx="1817613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6562" y="4705031"/>
                <a:ext cx="13573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62" y="4705031"/>
                <a:ext cx="135735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40057" y="1232910"/>
            <a:ext cx="11265408" cy="728394"/>
            <a:chOff x="640057" y="1327597"/>
            <a:chExt cx="11265408" cy="728394"/>
          </a:xfrm>
        </p:grpSpPr>
        <p:sp>
          <p:nvSpPr>
            <p:cNvPr id="4" name="TextBox 3"/>
            <p:cNvSpPr txBox="1"/>
            <p:nvPr/>
          </p:nvSpPr>
          <p:spPr>
            <a:xfrm>
              <a:off x="640057" y="1348105"/>
              <a:ext cx="11265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 smtClean="0">
                  <a:solidFill>
                    <a:srgbClr val="FFFF00"/>
                  </a:solidFill>
                </a:rPr>
                <a:t>Bài 1.  Cho phương trình                                      .</a:t>
              </a:r>
            </a:p>
            <a:p>
              <a:r>
                <a:rPr lang="vi-VN" sz="2000" b="1" dirty="0">
                  <a:solidFill>
                    <a:srgbClr val="FFFF00"/>
                  </a:solidFill>
                </a:rPr>
                <a:t> </a:t>
              </a:r>
              <a:r>
                <a:rPr lang="vi-VN" sz="2000" b="1" dirty="0" smtClean="0">
                  <a:solidFill>
                    <a:srgbClr val="FFFF00"/>
                  </a:solidFill>
                </a:rPr>
                <a:t>          Tìm các giá trị của m để phương trình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805040" y="1327597"/>
                  <a:ext cx="2656305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vi-VN" sz="2000" b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040" y="1327597"/>
                  <a:ext cx="2656305" cy="4070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579523" y="2127146"/>
            <a:ext cx="393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a) Có hai nghiệm phân biệt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8360" y="2097370"/>
            <a:ext cx="30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b</a:t>
            </a:r>
            <a:r>
              <a:rPr lang="vi-VN" sz="2000" b="1" dirty="0" smtClean="0">
                <a:solidFill>
                  <a:schemeClr val="bg1"/>
                </a:solidFill>
              </a:rPr>
              <a:t>) Có nghiệm kép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536" y="5169040"/>
            <a:ext cx="595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</a:rPr>
              <a:t>a) Để phương trình (1) có hai nghiệm phân biệt thì 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84452" y="5753839"/>
                <a:ext cx="904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52" y="5753839"/>
                <a:ext cx="90422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90855" y="5740770"/>
                <a:ext cx="19198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855" y="5740770"/>
                <a:ext cx="191982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088938" y="5769433"/>
                <a:ext cx="1305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38" y="5769433"/>
                <a:ext cx="130567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2536" y="6158593"/>
            <a:ext cx="64615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00" b="1" dirty="0" smtClean="0">
                <a:solidFill>
                  <a:schemeClr val="bg1"/>
                </a:solidFill>
              </a:rPr>
              <a:t>Vậy để phương trình (1) có hai nghiệm </a:t>
            </a:r>
          </a:p>
          <a:p>
            <a:r>
              <a:rPr lang="vi-VN" sz="1900" b="1" dirty="0" smtClean="0">
                <a:solidFill>
                  <a:schemeClr val="bg1"/>
                </a:solidFill>
              </a:rPr>
              <a:t>phân biệt thì m &lt; 2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84991" y="2574302"/>
            <a:ext cx="517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</a:rPr>
              <a:t>b) Để phương trình (1) có nghiệm kép thì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60896" y="3108536"/>
                <a:ext cx="904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896" y="3108536"/>
                <a:ext cx="904222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416351" y="3110478"/>
                <a:ext cx="19198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351" y="3110478"/>
                <a:ext cx="191982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184689" y="3120866"/>
                <a:ext cx="1305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689" y="3120866"/>
                <a:ext cx="1305678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342972" y="3737965"/>
            <a:ext cx="5771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00" b="1" dirty="0" smtClean="0">
                <a:solidFill>
                  <a:schemeClr val="bg1"/>
                </a:solidFill>
              </a:rPr>
              <a:t>Vậy để phương trình (1) có nghiệm kép thì m = 2</a:t>
            </a:r>
            <a:endParaRPr lang="en-US" sz="1900" b="1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26859" y="2719171"/>
            <a:ext cx="0" cy="4138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57784" y="2719171"/>
            <a:ext cx="3888804" cy="407099"/>
            <a:chOff x="557784" y="2719171"/>
            <a:chExt cx="3888804" cy="407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57784" y="2719171"/>
                  <a:ext cx="3392275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2000" b="1" dirty="0" smtClean="0">
                      <a:solidFill>
                        <a:schemeClr val="bg1"/>
                      </a:solidFill>
                    </a:rPr>
                    <a:t>Ta có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0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84" y="2719171"/>
                  <a:ext cx="3392275" cy="4070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78" t="-5970" b="-25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980244" y="2720672"/>
              <a:ext cx="46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>
                  <a:solidFill>
                    <a:srgbClr val="FFFF00"/>
                  </a:solidFill>
                </a:rPr>
                <a:t>(1)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96406" y="4475783"/>
            <a:ext cx="517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</a:rPr>
              <a:t>c) Để phương trình (1) vô nghiệm thì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99384" y="5053853"/>
                <a:ext cx="9539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84" y="5053853"/>
                <a:ext cx="953915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081957" y="5073232"/>
                <a:ext cx="19711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957" y="5073232"/>
                <a:ext cx="1971116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894304" y="5066300"/>
                <a:ext cx="13008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304" y="5066300"/>
                <a:ext cx="1300869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58331" y="5753096"/>
                <a:ext cx="545363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900" b="1" dirty="0" smtClean="0">
                    <a:solidFill>
                      <a:schemeClr val="bg1"/>
                    </a:solidFill>
                  </a:rPr>
                  <a:t>Vậy để phương trình (1) vô nghiệm thì m </a:t>
                </a:r>
                <a14:m>
                  <m:oMath xmlns:m="http://schemas.openxmlformats.org/officeDocument/2006/math">
                    <m:r>
                      <a:rPr lang="vi-VN" sz="19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vi-VN" sz="1900" b="1" dirty="0" smtClean="0">
                    <a:solidFill>
                      <a:schemeClr val="bg1"/>
                    </a:solidFill>
                  </a:rPr>
                  <a:t> 2</a:t>
                </a:r>
                <a:endParaRPr lang="en-US" sz="19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31" y="5753096"/>
                <a:ext cx="5453634" cy="384721"/>
              </a:xfrm>
              <a:prstGeom prst="rect">
                <a:avLst/>
              </a:prstGeom>
              <a:blipFill rotWithShape="0">
                <a:blip r:embed="rId17"/>
                <a:stretch>
                  <a:fillRect l="-1006" t="-111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018107" y="2088036"/>
            <a:ext cx="30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c</a:t>
            </a:r>
            <a:r>
              <a:rPr lang="vi-VN" sz="2000" b="1" dirty="0" smtClean="0">
                <a:solidFill>
                  <a:schemeClr val="bg1"/>
                </a:solidFill>
              </a:rPr>
              <a:t>) Vô nghiệm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40057" y="3571491"/>
                <a:ext cx="172938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7" y="3571491"/>
                <a:ext cx="1729384" cy="40709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387406" y="5747305"/>
                <a:ext cx="18394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406" y="5747305"/>
                <a:ext cx="1839478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2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/>
      <p:bldP spid="20" grpId="0"/>
      <p:bldP spid="21" grpId="0"/>
      <p:bldP spid="22" grpId="0"/>
      <p:bldP spid="24" grpId="0"/>
      <p:bldP spid="29" grpId="0"/>
      <p:bldP spid="30" grpId="0"/>
      <p:bldP spid="32" grpId="0"/>
      <p:bldP spid="34" grpId="0"/>
      <p:bldP spid="3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" y="1268192"/>
            <a:ext cx="10634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Chứng minh phương trình (1) có nghiệm với mọi giá trị của m.</a:t>
            </a:r>
            <a:endParaRPr lang="en-US" sz="2200" b="1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9150" y="744259"/>
            <a:ext cx="10631678" cy="438582"/>
            <a:chOff x="819150" y="744259"/>
            <a:chExt cx="10631678" cy="438582"/>
          </a:xfrm>
        </p:grpSpPr>
        <p:sp>
          <p:nvSpPr>
            <p:cNvPr id="5" name="TextBox 4"/>
            <p:cNvSpPr txBox="1"/>
            <p:nvPr/>
          </p:nvSpPr>
          <p:spPr>
            <a:xfrm>
              <a:off x="819150" y="751954"/>
              <a:ext cx="10631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b="1" dirty="0" smtClean="0">
                  <a:solidFill>
                    <a:srgbClr val="FFFF00"/>
                  </a:solidFill>
                </a:rPr>
                <a:t>Bài 2. Cho phương trình </a:t>
              </a:r>
              <a:endParaRPr lang="en-US" sz="2200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376649" y="744259"/>
                  <a:ext cx="3839513" cy="438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2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vi-VN" sz="2200" b="1" dirty="0" smtClean="0">
                      <a:solidFill>
                        <a:srgbClr val="FFFF00"/>
                      </a:solidFill>
                    </a:rPr>
                    <a:t>       (1)</a:t>
                  </a:r>
                  <a:endParaRPr lang="en-US" sz="22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6649" y="744259"/>
                  <a:ext cx="3839513" cy="4385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8333" r="-952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8424" y="2096607"/>
                <a:ext cx="10424160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vi-VN" sz="22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vi-VN" sz="2200" b="1" dirty="0">
                    <a:solidFill>
                      <a:srgbClr val="FFFF00"/>
                    </a:solidFill>
                  </a:rPr>
                  <a:t>C</a:t>
                </a:r>
                <a:r>
                  <a:rPr lang="vi-VN" sz="2200" b="1" dirty="0" smtClean="0">
                    <a:solidFill>
                      <a:srgbClr val="FFFF00"/>
                    </a:solidFill>
                  </a:rPr>
                  <a:t>hứng minh phương trình bậc hai </a:t>
                </a:r>
                <a:r>
                  <a:rPr lang="vi-VN" sz="2200" b="1" u="sng" dirty="0" smtClean="0">
                    <a:solidFill>
                      <a:srgbClr val="FFFF00"/>
                    </a:solidFill>
                  </a:rPr>
                  <a:t>có nghiệm </a:t>
                </a:r>
                <a:r>
                  <a:rPr lang="vi-VN" sz="2200" b="1" dirty="0" smtClean="0">
                    <a:solidFill>
                      <a:srgbClr val="FFFF00"/>
                    </a:solidFill>
                  </a:rPr>
                  <a:t>với mọi giá trị của m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200" b="1" dirty="0" smtClean="0">
                    <a:solidFill>
                      <a:schemeClr val="bg1"/>
                    </a:solidFill>
                  </a:rPr>
                  <a:t>Cách 1: Chứng minh </a:t>
                </a:r>
                <a14:m>
                  <m:oMath xmlns:m="http://schemas.openxmlformats.org/officeDocument/2006/math"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∆≥</m:t>
                    </m:r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200" b="1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200" b="1" dirty="0" smtClean="0">
                    <a:solidFill>
                      <a:schemeClr val="bg1"/>
                    </a:solidFill>
                  </a:rPr>
                  <a:t>Cách 2 : Chứng minh ac &lt; 0</a:t>
                </a:r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4" y="2096607"/>
                <a:ext cx="10424160" cy="1615827"/>
              </a:xfrm>
              <a:prstGeom prst="rect">
                <a:avLst/>
              </a:prstGeom>
              <a:blipFill rotWithShape="0">
                <a:blip r:embed="rId3"/>
                <a:stretch>
                  <a:fillRect l="-643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8424" y="3997206"/>
                <a:ext cx="1042416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vi-VN" sz="2200" b="1" dirty="0" smtClean="0">
                    <a:solidFill>
                      <a:srgbClr val="FFFF00"/>
                    </a:solidFill>
                  </a:rPr>
                  <a:t>Chứng minh phương trình bậc hai </a:t>
                </a:r>
                <a:r>
                  <a:rPr lang="vi-VN" sz="2200" b="1" u="sng" dirty="0" smtClean="0">
                    <a:solidFill>
                      <a:srgbClr val="FFFF00"/>
                    </a:solidFill>
                  </a:rPr>
                  <a:t>có 2 nghiệm phân biệt </a:t>
                </a:r>
                <a:r>
                  <a:rPr lang="vi-VN" sz="2200" b="1" dirty="0" smtClean="0">
                    <a:solidFill>
                      <a:srgbClr val="FFFF00"/>
                    </a:solidFill>
                  </a:rPr>
                  <a:t>với mọi giá trị của m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200" b="1" dirty="0" smtClean="0">
                    <a:solidFill>
                      <a:schemeClr val="bg1"/>
                    </a:solidFill>
                  </a:rPr>
                  <a:t>Cách 1 : Chứng minh </a:t>
                </a:r>
                <a14:m>
                  <m:oMath xmlns:m="http://schemas.openxmlformats.org/officeDocument/2006/math"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200" b="1" dirty="0" smtClean="0">
                    <a:solidFill>
                      <a:schemeClr val="bg1"/>
                    </a:solidFill>
                  </a:rPr>
                  <a:t> &gt; 0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200" b="1" dirty="0" smtClean="0">
                    <a:solidFill>
                      <a:schemeClr val="bg1"/>
                    </a:solidFill>
                  </a:rPr>
                  <a:t>Cách 2:  </a:t>
                </a:r>
                <a:r>
                  <a:rPr lang="vi-VN" sz="2200" b="1" dirty="0">
                    <a:solidFill>
                      <a:schemeClr val="bg1"/>
                    </a:solidFill>
                  </a:rPr>
                  <a:t>chứng </a:t>
                </a:r>
                <a:r>
                  <a:rPr lang="vi-VN" sz="2200" b="1" dirty="0" smtClean="0">
                    <a:solidFill>
                      <a:schemeClr val="bg1"/>
                    </a:solidFill>
                  </a:rPr>
                  <a:t>minh </a:t>
                </a:r>
                <a:r>
                  <a:rPr lang="vi-VN" sz="2200" b="1" dirty="0">
                    <a:solidFill>
                      <a:schemeClr val="bg1"/>
                    </a:solidFill>
                  </a:rPr>
                  <a:t>ac &lt; 0 </a:t>
                </a:r>
                <a:endParaRPr lang="vi-VN" sz="22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4" y="3997206"/>
                <a:ext cx="10424160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643" b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947385" y="1670782"/>
            <a:ext cx="13956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9150" y="727442"/>
            <a:ext cx="10631678" cy="486177"/>
            <a:chOff x="819150" y="727442"/>
            <a:chExt cx="10631678" cy="486177"/>
          </a:xfrm>
        </p:grpSpPr>
        <p:sp>
          <p:nvSpPr>
            <p:cNvPr id="3" name="TextBox 2"/>
            <p:cNvSpPr txBox="1"/>
            <p:nvPr/>
          </p:nvSpPr>
          <p:spPr>
            <a:xfrm>
              <a:off x="819150" y="751954"/>
              <a:ext cx="1063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 smtClean="0">
                  <a:solidFill>
                    <a:srgbClr val="FFFF00"/>
                  </a:solidFill>
                </a:rPr>
                <a:t>Bài 2. Cho phương trình 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603776" y="727442"/>
                  <a:ext cx="4168385" cy="470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vi-VN" sz="2400" b="1" dirty="0" smtClean="0">
                      <a:solidFill>
                        <a:srgbClr val="FFFF00"/>
                      </a:solidFill>
                    </a:rPr>
                    <a:t>       (1)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776" y="727442"/>
                  <a:ext cx="4168385" cy="4700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9091" r="-1462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819150" y="1268192"/>
            <a:ext cx="10634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Chứng minh phương trình (1) có nghiệm với mọi giá trị của m.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404" y="2493926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chemeClr val="bg1"/>
                </a:solidFill>
              </a:rPr>
              <a:t> </a:t>
            </a:r>
            <a:r>
              <a:rPr lang="vi-VN" sz="2200" b="1" dirty="0" smtClean="0">
                <a:solidFill>
                  <a:srgbClr val="FFFF00"/>
                </a:solidFill>
              </a:rPr>
              <a:t>(a = 1,  b = -2,  c = - m</a:t>
            </a:r>
            <a:r>
              <a:rPr lang="vi-VN" sz="2200" b="1" baseline="30000" dirty="0" smtClean="0">
                <a:solidFill>
                  <a:srgbClr val="FFFF00"/>
                </a:solidFill>
              </a:rPr>
              <a:t>2</a:t>
            </a:r>
            <a:r>
              <a:rPr lang="vi-VN" sz="2200" b="1" dirty="0" smtClean="0">
                <a:solidFill>
                  <a:srgbClr val="FFFF00"/>
                </a:solidFill>
              </a:rPr>
              <a:t> + 1)</a:t>
            </a:r>
            <a:endParaRPr lang="en-US" sz="2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9150" y="3525893"/>
                <a:ext cx="3784626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3525893"/>
                <a:ext cx="3784626" cy="4744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55531" y="4036066"/>
                <a:ext cx="2102948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31" y="4036066"/>
                <a:ext cx="2102948" cy="4385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55531" y="4422570"/>
                <a:ext cx="1158009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31" y="4422570"/>
                <a:ext cx="1158009" cy="4385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0319" y="4949999"/>
                <a:ext cx="2408160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b="1" dirty="0" smtClean="0">
                    <a:solidFill>
                      <a:schemeClr val="bg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vi-VN" sz="22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 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19" y="4949999"/>
                <a:ext cx="2408160" cy="438582"/>
              </a:xfrm>
              <a:prstGeom prst="rect">
                <a:avLst/>
              </a:prstGeom>
              <a:blipFill rotWithShape="0">
                <a:blip r:embed="rId7"/>
                <a:stretch>
                  <a:fillRect l="-3283" t="-833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86035" y="5985997"/>
            <a:ext cx="6029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Vậy phương </a:t>
            </a:r>
            <a:r>
              <a:rPr lang="vi-VN" sz="2000" b="1" dirty="0">
                <a:solidFill>
                  <a:schemeClr val="bg1"/>
                </a:solidFill>
              </a:rPr>
              <a:t>trình (1) </a:t>
            </a:r>
            <a:r>
              <a:rPr lang="vi-VN" sz="2000" b="1" dirty="0" smtClean="0">
                <a:solidFill>
                  <a:schemeClr val="bg1"/>
                </a:solidFill>
              </a:rPr>
              <a:t>luôn có nghiệm với </a:t>
            </a:r>
            <a:r>
              <a:rPr lang="vi-VN" sz="2000" b="1" dirty="0">
                <a:solidFill>
                  <a:schemeClr val="bg1"/>
                </a:solidFill>
              </a:rPr>
              <a:t>mọi </a:t>
            </a:r>
            <a:r>
              <a:rPr lang="vi-VN" sz="2000" b="1" dirty="0" smtClean="0">
                <a:solidFill>
                  <a:schemeClr val="bg1"/>
                </a:solidFill>
              </a:rPr>
              <a:t>giá </a:t>
            </a:r>
            <a:r>
              <a:rPr lang="vi-VN" sz="2000" b="1" dirty="0">
                <a:solidFill>
                  <a:schemeClr val="bg1"/>
                </a:solidFill>
              </a:rPr>
              <a:t>trị của </a:t>
            </a:r>
            <a:r>
              <a:rPr lang="vi-VN" sz="2000" b="1" dirty="0" smtClean="0">
                <a:solidFill>
                  <a:schemeClr val="bg1"/>
                </a:solidFill>
              </a:rPr>
              <a:t>m ( ĐPCM)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29660" y="5525444"/>
                <a:ext cx="19366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60" y="5525444"/>
                <a:ext cx="193668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823376" y="546500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19150" y="1980111"/>
                <a:ext cx="4839786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𝐓𝐚</m:t>
                        </m:r>
                        <m:r>
                          <a:rPr lang="vi-VN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vi-VN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ó     </m:t>
                        </m:r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200" b="1" dirty="0" smtClean="0">
                    <a:solidFill>
                      <a:schemeClr val="bg1"/>
                    </a:solidFill>
                  </a:rPr>
                  <a:t>   </a:t>
                </a:r>
                <a:r>
                  <a:rPr lang="vi-VN" sz="2200" b="1" dirty="0" smtClean="0">
                    <a:solidFill>
                      <a:srgbClr val="FFFF00"/>
                    </a:solidFill>
                  </a:rPr>
                  <a:t>    (1)</a:t>
                </a:r>
                <a:endParaRPr lang="en-US" sz="2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1980111"/>
                <a:ext cx="4839786" cy="438582"/>
              </a:xfrm>
              <a:prstGeom prst="rect">
                <a:avLst/>
              </a:prstGeom>
              <a:blipFill rotWithShape="0">
                <a:blip r:embed="rId9"/>
                <a:stretch>
                  <a:fillRect l="-126" t="-8333" r="-630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10610" y="3029460"/>
                <a:ext cx="203286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10" y="3029460"/>
                <a:ext cx="2032864" cy="47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2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3" grpId="0"/>
      <p:bldP spid="27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392557" y="26974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48" y="976313"/>
            <a:ext cx="10048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Bài 3. Trên </a:t>
            </a:r>
            <a:r>
              <a:rPr lang="vi-VN" sz="2200" b="1" dirty="0">
                <a:solidFill>
                  <a:srgbClr val="FFFF00"/>
                </a:solidFill>
              </a:rPr>
              <a:t>mặt phẳng tọa độ Oxy cho đường thẳng (d): y = </a:t>
            </a:r>
            <a:r>
              <a:rPr lang="vi-VN" sz="2200" b="1" dirty="0" smtClean="0">
                <a:solidFill>
                  <a:srgbClr val="FFFF00"/>
                </a:solidFill>
              </a:rPr>
              <a:t>x + 2  </a:t>
            </a:r>
            <a:r>
              <a:rPr lang="vi-VN" sz="2200" b="1" dirty="0">
                <a:solidFill>
                  <a:srgbClr val="FFFF00"/>
                </a:solidFill>
              </a:rPr>
              <a:t>và parabol (P): y = x</a:t>
            </a:r>
            <a:r>
              <a:rPr lang="vi-VN" sz="2200" b="1" baseline="30000" dirty="0">
                <a:solidFill>
                  <a:srgbClr val="FFFF00"/>
                </a:solidFill>
              </a:rPr>
              <a:t>2</a:t>
            </a:r>
            <a:r>
              <a:rPr lang="vi-VN" sz="2200" b="1" dirty="0">
                <a:solidFill>
                  <a:srgbClr val="FFFF00"/>
                </a:solidFill>
              </a:rPr>
              <a:t> </a:t>
            </a:r>
            <a:r>
              <a:rPr lang="vi-VN" sz="2200" b="1" dirty="0" smtClean="0">
                <a:solidFill>
                  <a:srgbClr val="FFFF00"/>
                </a:solidFill>
              </a:rPr>
              <a:t>. Tìm </a:t>
            </a:r>
            <a:r>
              <a:rPr lang="vi-VN" sz="2200" b="1" dirty="0">
                <a:solidFill>
                  <a:srgbClr val="FFFF00"/>
                </a:solidFill>
              </a:rPr>
              <a:t>tọa độ giao điểm của </a:t>
            </a:r>
            <a:r>
              <a:rPr lang="vi-VN" sz="2200" b="1" dirty="0" smtClean="0">
                <a:solidFill>
                  <a:srgbClr val="FFFF00"/>
                </a:solidFill>
              </a:rPr>
              <a:t>(d )và </a:t>
            </a:r>
            <a:r>
              <a:rPr lang="vi-VN" sz="2200" b="1" dirty="0">
                <a:solidFill>
                  <a:srgbClr val="FFFF00"/>
                </a:solidFill>
              </a:rPr>
              <a:t>(P</a:t>
            </a:r>
            <a:r>
              <a:rPr lang="vi-VN" sz="2200" b="1" dirty="0" smtClean="0">
                <a:solidFill>
                  <a:srgbClr val="FFFF00"/>
                </a:solidFill>
              </a:rPr>
              <a:t>).</a:t>
            </a:r>
            <a:endParaRPr lang="vi-VN" sz="22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775" y="3728274"/>
            <a:ext cx="106455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 smtClean="0">
                <a:solidFill>
                  <a:schemeClr val="bg1"/>
                </a:solidFill>
              </a:rPr>
              <a:t>Chú ý : Số giao điểm của (d) và (P) bằng số nghiệm của phương trình </a:t>
            </a:r>
            <a:r>
              <a:rPr lang="vi-VN" sz="2400" dirty="0" smtClean="0">
                <a:solidFill>
                  <a:srgbClr val="FFFF00"/>
                </a:solidFill>
              </a:rPr>
              <a:t>(1)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5608" y="1706826"/>
            <a:ext cx="37496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773" y="2021434"/>
                <a:ext cx="932688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vi-VN" sz="2400" b="1" dirty="0" smtClean="0">
                    <a:solidFill>
                      <a:srgbClr val="FFFF00"/>
                    </a:solidFill>
                  </a:rPr>
                  <a:t> Tìm tọa độ giao điểm của (d): y = mx+n và (P): y = ax</a:t>
                </a:r>
                <a:r>
                  <a:rPr lang="vi-VN" sz="2400" b="1" baseline="30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vi-VN" sz="2400" b="1" dirty="0" smtClean="0">
                    <a:solidFill>
                      <a:srgbClr val="FFFF00"/>
                    </a:solidFill>
                  </a:rPr>
                  <a:t> ( a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400" b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b="1" dirty="0" smtClean="0">
                    <a:solidFill>
                      <a:srgbClr val="FFFF00"/>
                    </a:solidFill>
                  </a:rPr>
                  <a:t>  </a:t>
                </a:r>
                <a:r>
                  <a:rPr lang="vi-VN" sz="2400" b="1" dirty="0" smtClean="0">
                    <a:solidFill>
                      <a:schemeClr val="bg1"/>
                    </a:solidFill>
                  </a:rPr>
                  <a:t>Xét phương trình hoành độ giao điểm của (d) và (P):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solidFill>
                      <a:schemeClr val="bg1"/>
                    </a:solidFill>
                  </a:rPr>
                  <a:t> </a:t>
                </a:r>
                <a:r>
                  <a:rPr lang="vi-VN" sz="2400" b="1" dirty="0" smtClean="0">
                    <a:solidFill>
                      <a:schemeClr val="bg1"/>
                    </a:solidFill>
                  </a:rPr>
                  <a:t>                                ax</a:t>
                </a:r>
                <a:r>
                  <a:rPr lang="vi-VN" sz="2400" b="1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vi-VN" sz="2400" b="1" dirty="0" smtClean="0">
                    <a:solidFill>
                      <a:schemeClr val="bg1"/>
                    </a:solidFill>
                  </a:rPr>
                  <a:t> = mx +n   </a:t>
                </a:r>
                <a:r>
                  <a:rPr lang="vi-VN" sz="2400" b="1" dirty="0" smtClean="0">
                    <a:solidFill>
                      <a:srgbClr val="FFFF00"/>
                    </a:solidFill>
                  </a:rPr>
                  <a:t>(1)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3" y="2021434"/>
                <a:ext cx="932688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915" r="-392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8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392557" y="26974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48" y="976313"/>
            <a:ext cx="10048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Bài 3. Trên </a:t>
            </a:r>
            <a:r>
              <a:rPr lang="vi-VN" sz="2200" b="1" dirty="0">
                <a:solidFill>
                  <a:srgbClr val="FFFF00"/>
                </a:solidFill>
              </a:rPr>
              <a:t>mặt phẳng tọa độ Oxy cho đường thẳng (d): y = </a:t>
            </a:r>
            <a:r>
              <a:rPr lang="vi-VN" sz="2200" b="1" dirty="0" smtClean="0">
                <a:solidFill>
                  <a:srgbClr val="FFFF00"/>
                </a:solidFill>
              </a:rPr>
              <a:t>x + 2  </a:t>
            </a:r>
            <a:r>
              <a:rPr lang="vi-VN" sz="2200" b="1" dirty="0">
                <a:solidFill>
                  <a:srgbClr val="FFFF00"/>
                </a:solidFill>
              </a:rPr>
              <a:t>và parabol (P): y = x</a:t>
            </a:r>
            <a:r>
              <a:rPr lang="vi-VN" sz="2200" b="1" baseline="30000" dirty="0">
                <a:solidFill>
                  <a:srgbClr val="FFFF00"/>
                </a:solidFill>
              </a:rPr>
              <a:t>2</a:t>
            </a:r>
            <a:r>
              <a:rPr lang="vi-VN" sz="2200" b="1" dirty="0">
                <a:solidFill>
                  <a:srgbClr val="FFFF00"/>
                </a:solidFill>
              </a:rPr>
              <a:t> </a:t>
            </a:r>
            <a:r>
              <a:rPr lang="vi-VN" sz="2200" b="1" dirty="0" smtClean="0">
                <a:solidFill>
                  <a:srgbClr val="FFFF00"/>
                </a:solidFill>
              </a:rPr>
              <a:t>. Tìm </a:t>
            </a:r>
            <a:r>
              <a:rPr lang="vi-VN" sz="2200" b="1" dirty="0">
                <a:solidFill>
                  <a:srgbClr val="FFFF00"/>
                </a:solidFill>
              </a:rPr>
              <a:t>tọa độ giao điểm của </a:t>
            </a:r>
            <a:r>
              <a:rPr lang="vi-VN" sz="2200" b="1" dirty="0" smtClean="0">
                <a:solidFill>
                  <a:srgbClr val="FFFF00"/>
                </a:solidFill>
              </a:rPr>
              <a:t>(d )và </a:t>
            </a:r>
            <a:r>
              <a:rPr lang="vi-VN" sz="2200" b="1" dirty="0">
                <a:solidFill>
                  <a:srgbClr val="FFFF00"/>
                </a:solidFill>
              </a:rPr>
              <a:t>(P</a:t>
            </a:r>
            <a:r>
              <a:rPr lang="vi-VN" sz="2200" b="1" dirty="0" smtClean="0">
                <a:solidFill>
                  <a:srgbClr val="FFFF00"/>
                </a:solidFill>
              </a:rPr>
              <a:t>).</a:t>
            </a:r>
            <a:endParaRPr lang="vi-VN" sz="2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48" y="2030400"/>
            <a:ext cx="641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Xét phương trình hoành độ giao điểm của (P) và 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4848" y="2658830"/>
                <a:ext cx="145527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48" y="2658830"/>
                <a:ext cx="1455270" cy="4070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6748" y="3226121"/>
                <a:ext cx="2252861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8" y="3226121"/>
                <a:ext cx="2252861" cy="4070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04848" y="3796171"/>
            <a:ext cx="306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(a = 1, b = -1 , c = - 2)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43162" y="4258649"/>
                <a:ext cx="1729383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62" y="4258649"/>
                <a:ext cx="1729383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0918" y="4258649"/>
                <a:ext cx="2560701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.(−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18" y="4258649"/>
                <a:ext cx="2560701" cy="439736"/>
              </a:xfrm>
              <a:prstGeom prst="rect">
                <a:avLst/>
              </a:prstGeom>
              <a:blipFill rotWithShape="0">
                <a:blip r:embed="rId5"/>
                <a:stretch>
                  <a:fillRect t="-156944" r="-27857" b="-2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73081" y="4278462"/>
                <a:ext cx="10349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vi-VN" sz="2000" b="1" dirty="0" smtClean="0">
                    <a:solidFill>
                      <a:schemeClr val="bg1"/>
                    </a:solidFill>
                  </a:rPr>
                  <a:t> &gt; 0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081" y="4278462"/>
                <a:ext cx="1034963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10769" r="-5325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3567" y="4750706"/>
                <a:ext cx="1366720" cy="435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rad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67" y="4750706"/>
                <a:ext cx="1366720" cy="4355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3851" y="5271232"/>
                <a:ext cx="62696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∆&gt;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b="1" dirty="0" smtClean="0">
                    <a:solidFill>
                      <a:schemeClr val="bg1"/>
                    </a:solidFill>
                  </a:rPr>
                  <a:t>nên phương trình </a:t>
                </a:r>
                <a:r>
                  <a:rPr lang="vi-VN" sz="2000" b="1" dirty="0" smtClean="0">
                    <a:solidFill>
                      <a:srgbClr val="FFFF00"/>
                    </a:solidFill>
                  </a:rPr>
                  <a:t>(1)</a:t>
                </a:r>
                <a:r>
                  <a:rPr lang="vi-VN" sz="2000" b="1" dirty="0" smtClean="0">
                    <a:solidFill>
                      <a:schemeClr val="bg1"/>
                    </a:solidFill>
                  </a:rPr>
                  <a:t> có hai nghiệm phân biệt</a:t>
                </a:r>
              </a:p>
              <a:p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51" y="5271232"/>
                <a:ext cx="6269616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1070" t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6542" y="5906651"/>
                <a:ext cx="2307490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42" y="5906651"/>
                <a:ext cx="2307490" cy="6685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88484" y="2214136"/>
                <a:ext cx="17436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+)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484" y="2214136"/>
                <a:ext cx="1743619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3497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688946" y="2186501"/>
                <a:ext cx="1913473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946" y="2186501"/>
                <a:ext cx="1913473" cy="407099"/>
              </a:xfrm>
              <a:prstGeom prst="rect">
                <a:avLst/>
              </a:prstGeom>
              <a:blipFill rotWithShape="0">
                <a:blip r:embed="rId1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72519" y="2940007"/>
                <a:ext cx="2246191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519" y="2940007"/>
                <a:ext cx="2246191" cy="407099"/>
              </a:xfrm>
              <a:prstGeom prst="rect">
                <a:avLst/>
              </a:prstGeom>
              <a:blipFill rotWithShape="0">
                <a:blip r:embed="rId12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88484" y="2983704"/>
                <a:ext cx="1935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+)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vi-VN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484" y="2983704"/>
                <a:ext cx="1935979" cy="400110"/>
              </a:xfrm>
              <a:prstGeom prst="rect">
                <a:avLst/>
              </a:prstGeom>
              <a:blipFill rotWithShape="0">
                <a:blip r:embed="rId13"/>
                <a:stretch>
                  <a:fillRect l="-3145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061582" y="3707388"/>
            <a:ext cx="48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Vậy tọa độ giao điểm của (P) và (d) là </a:t>
            </a:r>
          </a:p>
          <a:p>
            <a:r>
              <a:rPr lang="vi-VN" sz="2000" b="1" dirty="0" smtClean="0">
                <a:solidFill>
                  <a:schemeClr val="bg1"/>
                </a:solidFill>
              </a:rPr>
              <a:t>A(2 ; 4) và B ( -1; 1)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61582" y="1840052"/>
            <a:ext cx="0" cy="5017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41814" y="3187590"/>
            <a:ext cx="610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(1)</a:t>
            </a:r>
            <a:endParaRPr lang="en-US" sz="2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68879" y="5877821"/>
                <a:ext cx="21427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879" y="5877821"/>
                <a:ext cx="2142766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936733" y="1706826"/>
            <a:ext cx="377851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22" grpId="0"/>
      <p:bldP spid="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555752" y="1549400"/>
            <a:ext cx="11636248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300" y="4496815"/>
            <a:ext cx="7965440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rgbClr val="FFFF00"/>
                </a:solidFill>
              </a:rPr>
              <a:t>Giáo viên dạy  : Lương Thị Liên</a:t>
            </a:r>
          </a:p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rgbClr val="FFFF00"/>
                </a:solidFill>
              </a:rPr>
              <a:t>Trường THCS Thái Thịnh – Quận Đống Đa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85" y="2079722"/>
            <a:ext cx="2377440" cy="22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25" y="2115985"/>
            <a:ext cx="3566160" cy="16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31" y="2124931"/>
            <a:ext cx="5394960" cy="9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26" y="1812091"/>
            <a:ext cx="6217920" cy="57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26" y="1083723"/>
            <a:ext cx="4846320" cy="12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67" y="319627"/>
            <a:ext cx="3291840" cy="19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56" y="1859206"/>
            <a:ext cx="4663440" cy="20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557">
            <a:off x="7320223" y="5204274"/>
            <a:ext cx="2011680" cy="8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71" y="3972320"/>
            <a:ext cx="2167028" cy="12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258">
            <a:off x="7434320" y="4909685"/>
            <a:ext cx="1828800" cy="5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771">
            <a:off x="5102721" y="4482919"/>
            <a:ext cx="2468880" cy="13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93">
            <a:off x="5016159" y="5490260"/>
            <a:ext cx="3291840" cy="7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06" y="3396662"/>
            <a:ext cx="3474720" cy="22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3" y="2704284"/>
            <a:ext cx="2468880" cy="155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316753" y="3868848"/>
            <a:ext cx="1785682" cy="1171731"/>
            <a:chOff x="2075014" y="820723"/>
            <a:chExt cx="1785682" cy="1171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075014" y="820723"/>
                  <a:ext cx="1785682" cy="11717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</m:rad>
                          </m:num>
                          <m:den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den>
                        </m:f>
                      </m:oMath>
                    </m:oMathPara>
                  </a14:m>
                  <a:endParaRPr lang="vi-VN" b="1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vi-VN" b="1" dirty="0" smtClean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a14:m>
                  <a:r>
                    <a:rPr lang="vi-VN" sz="2000" b="1" dirty="0" smtClean="0">
                      <a:solidFill>
                        <a:schemeClr val="bg1"/>
                      </a:solidFill>
                    </a:rPr>
                    <a:t> </a:t>
                  </a:r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5014" y="820723"/>
                  <a:ext cx="1785682" cy="117173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093494" y="1013971"/>
                  <a:ext cx="543418" cy="972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eqArr>
                                    <m:eqArr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</m:eqArr>
                                </m:e>
                              </m:mr>
                              <m:mr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3494" y="1013971"/>
                  <a:ext cx="543418" cy="97270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161473" y="5202329"/>
                <a:ext cx="1779718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473" y="5202329"/>
                <a:ext cx="1779718" cy="61843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61473" y="6085416"/>
            <a:ext cx="196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PT vô nghiệm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32766" y="5033502"/>
                <a:ext cx="157440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766" y="5033502"/>
                <a:ext cx="1574405" cy="37555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6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124" y="99441"/>
            <a:ext cx="117633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FFFF00"/>
                </a:solidFill>
              </a:rPr>
              <a:t>HƯỚNG DẪN VỀ NHÀ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b="1" dirty="0" smtClean="0">
                <a:solidFill>
                  <a:srgbClr val="FFFF00"/>
                </a:solidFill>
              </a:rPr>
              <a:t> Học thuộc công thức nghiệm của phương trình bậc hai.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b="1" dirty="0" smtClean="0">
                <a:solidFill>
                  <a:srgbClr val="FFFF00"/>
                </a:solidFill>
              </a:rPr>
              <a:t>Hoàn thành các bài tập : </a:t>
            </a:r>
          </a:p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FFFF00"/>
                </a:solidFill>
              </a:rPr>
              <a:t>      Bài 15,16 ( SGK – Trang 45)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 smtClean="0">
                <a:solidFill>
                  <a:srgbClr val="FFFF00"/>
                </a:solidFill>
              </a:rPr>
              <a:t>Đọc trước bài công thức nghiệm thu gọn.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115" y="1280562"/>
            <a:ext cx="10082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 b="1" dirty="0">
                <a:solidFill>
                  <a:srgbClr val="FFFF00"/>
                </a:solidFill>
              </a:rPr>
              <a:t>Bài 1</a:t>
            </a:r>
            <a:r>
              <a:rPr lang="vi-VN" sz="2000" b="1" dirty="0" smtClean="0">
                <a:solidFill>
                  <a:srgbClr val="FFFF00"/>
                </a:solidFill>
              </a:rPr>
              <a:t> ( </a:t>
            </a:r>
            <a:r>
              <a:rPr lang="vi-VN" sz="2000" b="1" dirty="0">
                <a:solidFill>
                  <a:srgbClr val="FFFF00"/>
                </a:solidFill>
              </a:rPr>
              <a:t>Đề thi vào 10 năm 2014 – 2015)</a:t>
            </a:r>
          </a:p>
          <a:p>
            <a:pPr>
              <a:lnSpc>
                <a:spcPct val="200000"/>
              </a:lnSpc>
            </a:pPr>
            <a:r>
              <a:rPr lang="vi-VN" sz="2000" dirty="0">
                <a:solidFill>
                  <a:schemeClr val="bg1"/>
                </a:solidFill>
              </a:rPr>
              <a:t>Trên mặt phẳng tọa độ Oxy cho đường </a:t>
            </a:r>
            <a:r>
              <a:rPr lang="vi-VN" sz="2000" dirty="0" smtClean="0">
                <a:solidFill>
                  <a:schemeClr val="bg1"/>
                </a:solidFill>
              </a:rPr>
              <a:t>thẳng (d): y = - x +6  và parabol (P): y = x</a:t>
            </a:r>
            <a:r>
              <a:rPr lang="vi-VN" sz="2000" baseline="30000" dirty="0" smtClean="0">
                <a:solidFill>
                  <a:schemeClr val="bg1"/>
                </a:solidFill>
              </a:rPr>
              <a:t>2</a:t>
            </a:r>
            <a:r>
              <a:rPr lang="vi-VN" sz="20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chemeClr val="bg1"/>
                </a:solidFill>
              </a:rPr>
              <a:t>Tìm tọa độ giao điểm của d và (P).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115" y="3219554"/>
                <a:ext cx="10174224" cy="2720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vi-VN" sz="2000" b="1" dirty="0">
                    <a:solidFill>
                      <a:srgbClr val="FFFF00"/>
                    </a:solidFill>
                  </a:rPr>
                  <a:t>Bài </a:t>
                </a:r>
                <a:r>
                  <a:rPr lang="vi-VN" sz="2000" b="1" dirty="0" smtClean="0">
                    <a:solidFill>
                      <a:srgbClr val="FFFF00"/>
                    </a:solidFill>
                  </a:rPr>
                  <a:t>2 </a:t>
                </a:r>
                <a:r>
                  <a:rPr lang="vi-VN" sz="2000" b="1" dirty="0">
                    <a:solidFill>
                      <a:srgbClr val="FFFF00"/>
                    </a:solidFill>
                  </a:rPr>
                  <a:t>( Đề thi vào 10 năm 2013 – 2014</a:t>
                </a:r>
                <a:r>
                  <a:rPr lang="vi-VN" sz="2000" b="1" dirty="0" smtClean="0">
                    <a:solidFill>
                      <a:srgbClr val="FFFF00"/>
                    </a:solidFill>
                  </a:rPr>
                  <a:t>)</a:t>
                </a:r>
                <a:endParaRPr lang="vi-VN" sz="2000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000" dirty="0" smtClean="0">
                    <a:solidFill>
                      <a:schemeClr val="bg1"/>
                    </a:solidFill>
                  </a:rPr>
                  <a:t>Cho parabol (P):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à đườ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vi-VN" sz="20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000" b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Với m = 1. </a:t>
                </a:r>
                <a:r>
                  <a:rPr lang="vi-VN" sz="20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vi-VN" sz="2000" b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ác định tọa độ các giao điểm A, B của (d) và (P)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i="1" dirty="0" smtClean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Hướng dẫn : Thay m = 1 vào (d). Sau đó tính tọa độ giao điểm giống như bài tập 3 đã chữa .</a:t>
                </a:r>
                <a:endParaRPr lang="en-US" sz="2000" i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15" y="3219554"/>
                <a:ext cx="10174224" cy="2720040"/>
              </a:xfrm>
              <a:prstGeom prst="rect">
                <a:avLst/>
              </a:prstGeom>
              <a:blipFill rotWithShape="0">
                <a:blip r:embed="rId2"/>
                <a:stretch>
                  <a:fillRect l="-599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77012" y="7140798"/>
                <a:ext cx="3518014" cy="504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i="1" dirty="0" smtClean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i="1" dirty="0">
                    <a:solidFill>
                      <a:schemeClr val="bg1"/>
                    </a:solidFill>
                  </a:rPr>
                  <a:t> sau đó chứng tỏ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&gt;</m:t>
                    </m:r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012" y="7140798"/>
                <a:ext cx="3518014" cy="504305"/>
              </a:xfrm>
              <a:prstGeom prst="rect">
                <a:avLst/>
              </a:prstGeom>
              <a:blipFill rotWithShape="0">
                <a:blip r:embed="rId3"/>
                <a:stretch>
                  <a:fillRect l="-1733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18929" y="742015"/>
            <a:ext cx="82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</a:rPr>
              <a:t>MỘT SỐ BÀI TẬP THAM KHẢO TRONG ĐỀ THI VÀO 10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5737" y="349738"/>
            <a:ext cx="101165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 b="1" dirty="0">
                <a:solidFill>
                  <a:srgbClr val="FFFF00"/>
                </a:solidFill>
              </a:rPr>
              <a:t>Bài 3</a:t>
            </a:r>
            <a:r>
              <a:rPr lang="vi-VN" sz="2000" b="1" dirty="0" smtClean="0">
                <a:solidFill>
                  <a:srgbClr val="FFFF00"/>
                </a:solidFill>
              </a:rPr>
              <a:t> ( </a:t>
            </a:r>
            <a:r>
              <a:rPr lang="vi-VN" sz="2000" b="1" dirty="0">
                <a:solidFill>
                  <a:srgbClr val="FFFF00"/>
                </a:solidFill>
              </a:rPr>
              <a:t>Đề thi vào 10 năm </a:t>
            </a:r>
            <a:r>
              <a:rPr lang="vi-VN" sz="2000" b="1" dirty="0" smtClean="0">
                <a:solidFill>
                  <a:srgbClr val="FFFF00"/>
                </a:solidFill>
              </a:rPr>
              <a:t>2018 </a:t>
            </a:r>
            <a:r>
              <a:rPr lang="vi-VN" sz="2000" b="1" dirty="0">
                <a:solidFill>
                  <a:srgbClr val="FFFF00"/>
                </a:solidFill>
              </a:rPr>
              <a:t>– </a:t>
            </a:r>
            <a:r>
              <a:rPr lang="vi-VN" sz="2000" b="1" dirty="0" smtClean="0">
                <a:solidFill>
                  <a:srgbClr val="FFFF00"/>
                </a:solidFill>
              </a:rPr>
              <a:t>2019)</a:t>
            </a:r>
            <a:endParaRPr lang="vi-VN" sz="2000" b="1" dirty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r>
              <a:rPr lang="vi-VN" sz="2000" dirty="0">
                <a:solidFill>
                  <a:schemeClr val="bg1"/>
                </a:solidFill>
              </a:rPr>
              <a:t>Trên mặt phẳng tọa độ Oxy cho đường </a:t>
            </a:r>
            <a:r>
              <a:rPr lang="vi-VN" sz="2000" dirty="0" smtClean="0">
                <a:solidFill>
                  <a:schemeClr val="bg1"/>
                </a:solidFill>
              </a:rPr>
              <a:t>thẳng (d): y = (m + 2)x + 3 và parabol (P): y = x</a:t>
            </a:r>
            <a:r>
              <a:rPr lang="vi-VN" sz="2000" baseline="30000" dirty="0" smtClean="0">
                <a:solidFill>
                  <a:schemeClr val="bg1"/>
                </a:solidFill>
              </a:rPr>
              <a:t>2</a:t>
            </a:r>
            <a:r>
              <a:rPr lang="vi-VN" sz="2000" dirty="0" smtClean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chemeClr val="bg1"/>
                </a:solidFill>
              </a:rPr>
              <a:t>Chứng tỏ (d) luôn cắt (P) tại hai điểm phân biệt.</a:t>
            </a:r>
          </a:p>
          <a:p>
            <a:pPr>
              <a:lnSpc>
                <a:spcPct val="200000"/>
              </a:lnSpc>
            </a:pPr>
            <a:r>
              <a:rPr lang="vi-VN" sz="2000" i="1" dirty="0" smtClean="0">
                <a:solidFill>
                  <a:srgbClr val="FFFF00"/>
                </a:solidFill>
              </a:rPr>
              <a:t>Hướng dẫn : Xét phương trình</a:t>
            </a:r>
          </a:p>
          <a:p>
            <a:pPr>
              <a:lnSpc>
                <a:spcPct val="200000"/>
              </a:lnSpc>
            </a:pPr>
            <a:endParaRPr lang="vi-VN" sz="20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66883" y="2344327"/>
                <a:ext cx="52026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83" y="2344327"/>
                <a:ext cx="5202674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66883" y="2674630"/>
                <a:ext cx="3461910" cy="504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i="1" dirty="0" smtClean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i="1" dirty="0">
                    <a:solidFill>
                      <a:schemeClr val="bg1"/>
                    </a:solidFill>
                  </a:rPr>
                  <a:t> sau đó chứng tỏ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83" y="2674630"/>
                <a:ext cx="3461910" cy="504305"/>
              </a:xfrm>
              <a:prstGeom prst="rect">
                <a:avLst/>
              </a:prstGeom>
              <a:blipFill rotWithShape="0">
                <a:blip r:embed="rId3"/>
                <a:stretch>
                  <a:fillRect l="-194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9307" y="3167759"/>
                <a:ext cx="1381034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b="1" dirty="0" smtClean="0">
                    <a:solidFill>
                      <a:srgbClr val="FFFF00"/>
                    </a:solidFill>
                  </a:rPr>
                  <a:t>Bài 4 </a:t>
                </a:r>
                <a:r>
                  <a:rPr lang="vi-VN" sz="2000" b="1" dirty="0">
                    <a:solidFill>
                      <a:srgbClr val="FFFF00"/>
                    </a:solidFill>
                  </a:rPr>
                  <a:t>( Đề thi vào 10 năm 2015 – 2016)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000" dirty="0" smtClean="0">
                    <a:solidFill>
                      <a:schemeClr val="bg1"/>
                    </a:solidFill>
                  </a:rPr>
                  <a:t>Cho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+5)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vi-VN" sz="20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000" dirty="0" smtClean="0">
                    <a:solidFill>
                      <a:schemeClr val="bg1"/>
                    </a:solidFill>
                  </a:rPr>
                  <a:t>Chứng minh phương trình luôn có nghiệm với mọi số thực m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000" i="1" dirty="0" smtClean="0">
                    <a:solidFill>
                      <a:srgbClr val="FFFF00"/>
                    </a:solidFill>
                  </a:rPr>
                  <a:t>Hướng dẫn : Tính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i="1" dirty="0" smtClean="0">
                    <a:solidFill>
                      <a:srgbClr val="FFFF00"/>
                    </a:solidFill>
                  </a:rPr>
                  <a:t> sau đó chứng tỏ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∆≥</m:t>
                    </m:r>
                    <m:r>
                      <a:rPr lang="vi-VN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07" y="3167759"/>
                <a:ext cx="13810344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44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84824" y="5106751"/>
            <a:ext cx="13810344" cy="1477328"/>
            <a:chOff x="1084824" y="5106751"/>
            <a:chExt cx="13810344" cy="1477328"/>
          </a:xfrm>
        </p:grpSpPr>
        <p:sp>
          <p:nvSpPr>
            <p:cNvPr id="6" name="Rectangle 5"/>
            <p:cNvSpPr/>
            <p:nvPr/>
          </p:nvSpPr>
          <p:spPr>
            <a:xfrm>
              <a:off x="1084824" y="5106751"/>
              <a:ext cx="1381034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 dirty="0" smtClean="0">
                  <a:solidFill>
                    <a:srgbClr val="FFFF00"/>
                  </a:solidFill>
                </a:rPr>
                <a:t>Bài </a:t>
              </a:r>
              <a:r>
                <a:rPr lang="vi-VN" sz="2000" b="1" dirty="0">
                  <a:solidFill>
                    <a:srgbClr val="FFFF00"/>
                  </a:solidFill>
                </a:rPr>
                <a:t>5</a:t>
              </a:r>
              <a:r>
                <a:rPr lang="vi-VN" sz="2000" b="1" dirty="0" smtClean="0">
                  <a:solidFill>
                    <a:srgbClr val="FFFF00"/>
                  </a:solidFill>
                </a:rPr>
                <a:t> </a:t>
              </a:r>
              <a:r>
                <a:rPr lang="vi-VN" sz="2000" b="1" dirty="0">
                  <a:solidFill>
                    <a:srgbClr val="FFFF00"/>
                  </a:solidFill>
                </a:rPr>
                <a:t>( Đề thi vào 10 năm </a:t>
              </a:r>
              <a:r>
                <a:rPr lang="vi-VN" sz="2000" b="1" dirty="0" smtClean="0">
                  <a:solidFill>
                    <a:srgbClr val="FFFF00"/>
                  </a:solidFill>
                </a:rPr>
                <a:t>2012 </a:t>
              </a:r>
              <a:r>
                <a:rPr lang="vi-VN" sz="2000" b="1" dirty="0">
                  <a:solidFill>
                    <a:srgbClr val="FFFF00"/>
                  </a:solidFill>
                </a:rPr>
                <a:t>– </a:t>
              </a:r>
              <a:r>
                <a:rPr lang="vi-VN" sz="2000" b="1" dirty="0" smtClean="0">
                  <a:solidFill>
                    <a:srgbClr val="FFFF00"/>
                  </a:solidFill>
                </a:rPr>
                <a:t>2013)</a:t>
              </a:r>
              <a:endParaRPr lang="vi-VN" sz="2000" b="1" dirty="0">
                <a:solidFill>
                  <a:srgbClr val="FFFF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vi-VN" sz="2000" dirty="0" smtClean="0">
                  <a:solidFill>
                    <a:schemeClr val="bg1"/>
                  </a:solidFill>
                </a:rPr>
                <a:t>Cho phương trình 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 smtClean="0">
                  <a:solidFill>
                    <a:schemeClr val="bg1"/>
                  </a:solidFill>
                </a:rPr>
                <a:t>Tìm m để phương trình có hai nghiệm phân biệt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232115" y="5641865"/>
                  <a:ext cx="4036105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𝟒𝐦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𝟐𝐦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115" y="5641865"/>
                  <a:ext cx="4036105" cy="4070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62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976" y="15038"/>
                <a:ext cx="10174224" cy="2341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vi-VN" sz="2000" b="1" dirty="0">
                    <a:solidFill>
                      <a:srgbClr val="FFFF00"/>
                    </a:solidFill>
                  </a:rPr>
                  <a:t>Bài </a:t>
                </a:r>
                <a:r>
                  <a:rPr lang="vi-VN" sz="2000" b="1" dirty="0" smtClean="0">
                    <a:solidFill>
                      <a:srgbClr val="FFFF00"/>
                    </a:solidFill>
                  </a:rPr>
                  <a:t>2 </a:t>
                </a:r>
                <a:r>
                  <a:rPr lang="vi-VN" sz="2000" b="1" dirty="0">
                    <a:solidFill>
                      <a:srgbClr val="FFFF00"/>
                    </a:solidFill>
                  </a:rPr>
                  <a:t>( Đề thi vào 10 năm 2013 – 2014</a:t>
                </a:r>
                <a:r>
                  <a:rPr lang="vi-VN" sz="2000" b="1" dirty="0" smtClean="0">
                    <a:solidFill>
                      <a:srgbClr val="FFFF00"/>
                    </a:solidFill>
                  </a:rPr>
                  <a:t>)</a:t>
                </a:r>
                <a:endParaRPr lang="vi-VN" sz="2000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200" dirty="0" smtClean="0">
                    <a:solidFill>
                      <a:schemeClr val="bg1"/>
                    </a:solidFill>
                  </a:rPr>
                  <a:t>Cho parabol (P):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à đườ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vi-VN" sz="22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200" b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Với m = 1. </a:t>
                </a:r>
                <a:r>
                  <a:rPr lang="vi-VN" sz="2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vi-VN" sz="2200" b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ác định tọa độ các giao điểm A, B của (d) và (P)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6" y="15038"/>
                <a:ext cx="10174224" cy="2341154"/>
              </a:xfrm>
              <a:prstGeom prst="rect">
                <a:avLst/>
              </a:prstGeom>
              <a:blipFill rotWithShape="0">
                <a:blip r:embed="rId2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6479" y="2437364"/>
                <a:ext cx="9288379" cy="2035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200" dirty="0" smtClean="0">
                    <a:solidFill>
                      <a:schemeClr val="bg1"/>
                    </a:solidFill>
                  </a:rPr>
                  <a:t>Thay m = 1 vào phương trình  (d)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200" dirty="0" smtClean="0">
                    <a:solidFill>
                      <a:schemeClr val="bg1"/>
                    </a:solidFill>
                  </a:rPr>
                  <a:t>Ta có (d ) 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vi-VN" sz="22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solidFill>
                      <a:schemeClr val="bg1"/>
                    </a:solidFill>
                  </a:rPr>
                  <a:t> </a:t>
                </a:r>
                <a:r>
                  <a:rPr lang="vi-VN" sz="2200" dirty="0" smtClean="0">
                    <a:solidFill>
                      <a:schemeClr val="bg1"/>
                    </a:solidFill>
                  </a:rPr>
                  <a:t>                   y =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79" y="2437364"/>
                <a:ext cx="9288379" cy="2035494"/>
              </a:xfrm>
              <a:prstGeom prst="rect">
                <a:avLst/>
              </a:prstGeom>
              <a:blipFill rotWithShape="0">
                <a:blip r:embed="rId3"/>
                <a:stretch>
                  <a:fillRect l="-854" b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42657" y="4412398"/>
            <a:ext cx="641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Xét phương trình hoành độ giao điểm của (P) và 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9588" y="4984617"/>
                <a:ext cx="2624949" cy="1400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2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2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sSup>
                              <m:sSup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vi-VN" sz="2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sz="2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  <m:mr>
                          <m:e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sSup>
                              <m:sSup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vi-VN" sz="2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sz="2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88" y="4984617"/>
                <a:ext cx="2624949" cy="14005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7440328" y="1982804"/>
            <a:ext cx="0" cy="4804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85089" y="1906751"/>
            <a:ext cx="393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Giải phương trình ta được : 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6948" y="2600344"/>
                <a:ext cx="20629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948" y="2600344"/>
                <a:ext cx="206293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22157" y="3190434"/>
                <a:ext cx="19312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+)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57" y="3190434"/>
                <a:ext cx="1931298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470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22619" y="3162799"/>
                <a:ext cx="15537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619" y="3162799"/>
                <a:ext cx="155375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306192" y="3916305"/>
                <a:ext cx="15537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92" y="3916305"/>
                <a:ext cx="1553759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22157" y="3960002"/>
                <a:ext cx="17389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+)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vi-VN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57" y="3960002"/>
                <a:ext cx="1738938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3860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95255" y="4683686"/>
            <a:ext cx="48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Vậy tọa độ giao điểm của (P) và (d) là </a:t>
            </a:r>
          </a:p>
          <a:p>
            <a:r>
              <a:rPr lang="vi-VN" sz="2000" b="1" dirty="0" smtClean="0">
                <a:solidFill>
                  <a:schemeClr val="bg1"/>
                </a:solidFill>
              </a:rPr>
              <a:t>A(-1 ; 1/2) và B ( 3 ; 9/2)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2718" y="0"/>
                <a:ext cx="101165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vi-VN" sz="2000" b="1" dirty="0">
                    <a:solidFill>
                      <a:srgbClr val="FFFF00"/>
                    </a:solidFill>
                  </a:rPr>
                  <a:t>Bài 3</a:t>
                </a:r>
                <a:r>
                  <a:rPr lang="vi-VN" sz="2000" b="1" dirty="0" smtClean="0">
                    <a:solidFill>
                      <a:srgbClr val="FFFF00"/>
                    </a:solidFill>
                  </a:rPr>
                  <a:t> ( </a:t>
                </a:r>
                <a:r>
                  <a:rPr lang="vi-VN" sz="2000" b="1" dirty="0">
                    <a:solidFill>
                      <a:srgbClr val="FFFF00"/>
                    </a:solidFill>
                  </a:rPr>
                  <a:t>Đề thi vào 10 năm </a:t>
                </a:r>
                <a:r>
                  <a:rPr lang="vi-VN" sz="2000" b="1" dirty="0" smtClean="0">
                    <a:solidFill>
                      <a:srgbClr val="FFFF00"/>
                    </a:solidFill>
                  </a:rPr>
                  <a:t>2018 </a:t>
                </a:r>
                <a:r>
                  <a:rPr lang="vi-VN" sz="2000" b="1" dirty="0">
                    <a:solidFill>
                      <a:srgbClr val="FFFF00"/>
                    </a:solidFill>
                  </a:rPr>
                  <a:t>– </a:t>
                </a:r>
                <a:r>
                  <a:rPr lang="vi-VN" sz="2000" b="1" dirty="0" smtClean="0">
                    <a:solidFill>
                      <a:srgbClr val="FFFF00"/>
                    </a:solidFill>
                  </a:rPr>
                  <a:t>2019)</a:t>
                </a:r>
                <a:endParaRPr lang="vi-VN" sz="2000" b="1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000" dirty="0">
                    <a:solidFill>
                      <a:schemeClr val="bg1"/>
                    </a:solidFill>
                  </a:rPr>
                  <a:t>Trên mặt phẳng tọa độ Oxy cho đường </a:t>
                </a:r>
                <a:r>
                  <a:rPr lang="vi-VN" sz="2000" dirty="0" smtClean="0">
                    <a:solidFill>
                      <a:schemeClr val="bg1"/>
                    </a:solidFill>
                  </a:rPr>
                  <a:t>thẳng (d): y = (m + 2)x + 3 và parabol (P): y = x</a:t>
                </a:r>
                <a:r>
                  <a:rPr lang="vi-VN" sz="20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vi-VN" sz="2000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dirty="0" smtClean="0">
                    <a:solidFill>
                      <a:schemeClr val="bg1"/>
                    </a:solidFill>
                  </a:rPr>
                  <a:t>Chứng tỏ (d) luôn cắt (P) tại hai điểm phân biệt.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i="1" dirty="0" smtClean="0">
                    <a:solidFill>
                      <a:srgbClr val="FFFF00"/>
                    </a:solidFill>
                  </a:rPr>
                  <a:t>Xét phương trình hoành độ giao điểm cảu (P) và (d):  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vi-VN" sz="2000" i="1" baseline="30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vi-VN" sz="2000" i="1" dirty="0" smtClean="0">
                    <a:solidFill>
                      <a:srgbClr val="FFFF00"/>
                    </a:solidFill>
                  </a:rPr>
                  <a:t> = ( m+2) x + 3    (1)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2000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vi-VN" sz="2000" i="1" baseline="30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vi-VN" sz="2000" i="1" dirty="0" smtClean="0">
                    <a:solidFill>
                      <a:srgbClr val="FFFF00"/>
                    </a:solidFill>
                  </a:rPr>
                  <a:t> - ( </a:t>
                </a:r>
                <a:r>
                  <a:rPr lang="vi-VN" sz="2000" i="1" dirty="0">
                    <a:solidFill>
                      <a:srgbClr val="FFFF00"/>
                    </a:solidFill>
                  </a:rPr>
                  <a:t>m+2) x </a:t>
                </a:r>
                <a:r>
                  <a:rPr lang="vi-VN" sz="2000" i="1" dirty="0" smtClean="0">
                    <a:solidFill>
                      <a:srgbClr val="FFFF00"/>
                    </a:solidFill>
                  </a:rPr>
                  <a:t>– 3 = 0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8" y="0"/>
                <a:ext cx="10116576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663" r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2718" y="3948697"/>
                <a:ext cx="3649332" cy="1965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a:rPr lang="en-US" sz="20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.(−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/>
                        <m:e>
                          <m:eqArr>
                            <m:eqArr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sz="20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eqArr>
                        </m:e>
                      </m:eqArr>
                    </m:oMath>
                  </m:oMathPara>
                </a14:m>
                <a:endParaRPr lang="vi-VN" sz="2000" b="1" dirty="0" smtClean="0">
                  <a:solidFill>
                    <a:schemeClr val="bg1"/>
                  </a:solidFill>
                </a:endParaRPr>
              </a:p>
              <a:p>
                <a:endParaRPr lang="vi-VN" sz="2000" b="1" dirty="0">
                  <a:solidFill>
                    <a:schemeClr val="bg1"/>
                  </a:solidFill>
                </a:endParaRPr>
              </a:p>
              <a:p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8" y="3948697"/>
                <a:ext cx="3649332" cy="1965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7264" y="5575572"/>
                <a:ext cx="3181768" cy="1002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  <m: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ì  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;∀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mr>
                        <m:m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;∀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mr>
                        <m:m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4" y="5575572"/>
                <a:ext cx="3181768" cy="1002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511" y="2348563"/>
                <a:ext cx="73537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b="1" dirty="0" smtClean="0">
                    <a:solidFill>
                      <a:schemeClr val="bg1"/>
                    </a:solidFill>
                  </a:rPr>
                  <a:t>phương trình (1)  luôn có hai nghiệm phân biệt với mọi m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b="1" dirty="0" smtClean="0">
                    <a:solidFill>
                      <a:schemeClr val="bg1"/>
                    </a:solidFill>
                  </a:rPr>
                  <a:t>Vậy (d) luôn cắt (P) tại hai điểm phân biệt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11" y="2348563"/>
                <a:ext cx="7353702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63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8316" y="4316425"/>
                <a:ext cx="2380716" cy="608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en-US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𝟒𝐦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</m:mr>
                        <m:mr>
                          <m:e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en-US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𝟒𝐦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16" y="4316425"/>
                <a:ext cx="2380716" cy="6088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7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1925" y="275472"/>
                <a:ext cx="762755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b="1" dirty="0" smtClean="0">
                    <a:solidFill>
                      <a:srgbClr val="FFFF00"/>
                    </a:solidFill>
                  </a:rPr>
                  <a:t>Bài 4 </a:t>
                </a:r>
                <a:r>
                  <a:rPr lang="vi-VN" sz="2000" b="1" dirty="0">
                    <a:solidFill>
                      <a:srgbClr val="FFFF00"/>
                    </a:solidFill>
                  </a:rPr>
                  <a:t>( Đề thi vào 10 năm 2015 – 2016)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000" dirty="0" smtClean="0">
                    <a:solidFill>
                      <a:schemeClr val="bg1"/>
                    </a:solidFill>
                  </a:rPr>
                  <a:t>Cho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+5)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vi-VN" sz="20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000" dirty="0" smtClean="0">
                    <a:solidFill>
                      <a:schemeClr val="bg1"/>
                    </a:solidFill>
                  </a:rPr>
                  <a:t>Chứng minh phương trình luôn có nghiệm với mọi số thực m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000" i="1" dirty="0" smtClean="0">
                    <a:solidFill>
                      <a:srgbClr val="FFFF00"/>
                    </a:solidFill>
                  </a:rPr>
                  <a:t>Hướng dẫn : Tính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i="1" dirty="0" smtClean="0">
                    <a:solidFill>
                      <a:srgbClr val="FFFF00"/>
                    </a:solidFill>
                  </a:rPr>
                  <a:t> sau đó chứng tỏ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∆≥</m:t>
                    </m:r>
                    <m:r>
                      <a:rPr lang="vi-VN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25" y="275472"/>
                <a:ext cx="7627553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79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05318" y="4649617"/>
            <a:ext cx="6031594" cy="1477328"/>
            <a:chOff x="10469715" y="5076999"/>
            <a:chExt cx="13810344" cy="1477328"/>
          </a:xfrm>
        </p:grpSpPr>
        <p:sp>
          <p:nvSpPr>
            <p:cNvPr id="4" name="Rectangle 3"/>
            <p:cNvSpPr/>
            <p:nvPr/>
          </p:nvSpPr>
          <p:spPr>
            <a:xfrm>
              <a:off x="10469715" y="5076999"/>
              <a:ext cx="1381034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 dirty="0" smtClean="0">
                  <a:solidFill>
                    <a:srgbClr val="FFFF00"/>
                  </a:solidFill>
                </a:rPr>
                <a:t>Bài </a:t>
              </a:r>
              <a:r>
                <a:rPr lang="vi-VN" sz="2000" b="1" dirty="0">
                  <a:solidFill>
                    <a:srgbClr val="FFFF00"/>
                  </a:solidFill>
                </a:rPr>
                <a:t>5</a:t>
              </a:r>
              <a:r>
                <a:rPr lang="vi-VN" sz="2000" b="1" dirty="0" smtClean="0">
                  <a:solidFill>
                    <a:srgbClr val="FFFF00"/>
                  </a:solidFill>
                </a:rPr>
                <a:t> </a:t>
              </a:r>
              <a:r>
                <a:rPr lang="vi-VN" sz="2000" b="1" dirty="0">
                  <a:solidFill>
                    <a:srgbClr val="FFFF00"/>
                  </a:solidFill>
                </a:rPr>
                <a:t>( Đề thi vào 10 năm </a:t>
              </a:r>
              <a:r>
                <a:rPr lang="vi-VN" sz="2000" b="1" dirty="0" smtClean="0">
                  <a:solidFill>
                    <a:srgbClr val="FFFF00"/>
                  </a:solidFill>
                </a:rPr>
                <a:t>2012 </a:t>
              </a:r>
              <a:r>
                <a:rPr lang="vi-VN" sz="2000" b="1" dirty="0">
                  <a:solidFill>
                    <a:srgbClr val="FFFF00"/>
                  </a:solidFill>
                </a:rPr>
                <a:t>– </a:t>
              </a:r>
              <a:r>
                <a:rPr lang="vi-VN" sz="2000" b="1" dirty="0" smtClean="0">
                  <a:solidFill>
                    <a:srgbClr val="FFFF00"/>
                  </a:solidFill>
                </a:rPr>
                <a:t>2013)</a:t>
              </a:r>
              <a:endParaRPr lang="vi-VN" sz="2000" b="1" dirty="0">
                <a:solidFill>
                  <a:srgbClr val="FFFF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vi-VN" sz="2000" dirty="0" smtClean="0">
                  <a:solidFill>
                    <a:schemeClr val="bg1"/>
                  </a:solidFill>
                </a:rPr>
                <a:t>Cho phương trình 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 smtClean="0">
                  <a:solidFill>
                    <a:schemeClr val="bg1"/>
                  </a:solidFill>
                </a:rPr>
                <a:t>Tìm m để phương trình có hai nghiệm phân biệt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555183" y="5612113"/>
                  <a:ext cx="4036104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𝟒𝐦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𝟐𝐦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55183" y="5612113"/>
                  <a:ext cx="4036104" cy="4070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1799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4974" y="1945512"/>
                <a:ext cx="4103880" cy="160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sz="2000" b="1" i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1" i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𝟓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1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.(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vi-VN" sz="20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000" b="1" dirty="0" smtClean="0">
                    <a:solidFill>
                      <a:schemeClr val="bg1"/>
                    </a:solidFill>
                  </a:rPr>
                  <a:t>          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;∀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4" y="1945512"/>
                <a:ext cx="4103880" cy="1606850"/>
              </a:xfrm>
              <a:prstGeom prst="rect">
                <a:avLst/>
              </a:prstGeom>
              <a:blipFill rotWithShape="0"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32372" y="3552362"/>
                <a:ext cx="17075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;∀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72" y="3552362"/>
                <a:ext cx="1707519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4974" y="3961705"/>
            <a:ext cx="84582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Vậy phương </a:t>
            </a:r>
            <a:r>
              <a:rPr lang="vi-VN" sz="2000" b="1" dirty="0">
                <a:solidFill>
                  <a:schemeClr val="bg1"/>
                </a:solidFill>
              </a:rPr>
              <a:t>trình luôn có nghiệm với mọi số thực </a:t>
            </a:r>
            <a:r>
              <a:rPr lang="vi-VN" sz="2000" b="1" dirty="0" smtClean="0">
                <a:solidFill>
                  <a:schemeClr val="bg1"/>
                </a:solidFill>
              </a:rPr>
              <a:t>m ( ĐPCM )</a:t>
            </a:r>
            <a:endParaRPr lang="vi-VN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211582" y="202128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 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079" y="881039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</a:rPr>
              <a:t>1. Công thức nghiệm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06720" y="1595120"/>
            <a:ext cx="0" cy="4148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105" y="1903214"/>
                <a:ext cx="4109523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2000" b="1" dirty="0" smtClean="0">
                    <a:solidFill>
                      <a:schemeClr val="bg1"/>
                    </a:solidFill>
                  </a:rPr>
                  <a:t>          </a:t>
                </a:r>
                <a:r>
                  <a:rPr lang="vi-VN" sz="2000" b="1" dirty="0" smtClean="0">
                    <a:solidFill>
                      <a:srgbClr val="FFFF00"/>
                    </a:solidFill>
                  </a:rPr>
                  <a:t>(1)</a:t>
                </a:r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5" y="1903214"/>
                <a:ext cx="4109523" cy="407099"/>
              </a:xfrm>
              <a:prstGeom prst="rect">
                <a:avLst/>
              </a:prstGeom>
              <a:blipFill rotWithShape="0">
                <a:blip r:embed="rId2"/>
                <a:stretch>
                  <a:fillRect t="-5970" r="-742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4782" y="1405554"/>
            <a:ext cx="504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Phương trình bậc hai dạng tổng quát :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0000" y="1622248"/>
            <a:ext cx="667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- Chuyển hạng tử tự do c từ vế trái sang vế phải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25440" y="2224309"/>
                <a:ext cx="6238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-  Chia cả hai vế cho hệ số a ( vì a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440" y="2224309"/>
                <a:ext cx="623824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978" t="-1060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60000" y="2780589"/>
            <a:ext cx="6238240" cy="123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 b="1" dirty="0" smtClean="0">
                <a:solidFill>
                  <a:schemeClr val="bg1"/>
                </a:solidFill>
              </a:rPr>
              <a:t>- Tách                          và cộng cả hai vế với biểu thức  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089337" y="3398227"/>
                <a:ext cx="861390" cy="776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337" y="3398227"/>
                <a:ext cx="861390" cy="7764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8104" y="2649660"/>
                <a:ext cx="238090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4" y="2649660"/>
                <a:ext cx="2380908" cy="407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8104" y="3325222"/>
                <a:ext cx="2329676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4" y="3325222"/>
                <a:ext cx="2329676" cy="6769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7582" y="4332903"/>
                <a:ext cx="4674870" cy="623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nor/>
                        </m:rPr>
                        <a:rPr lang="vi-V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   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82" y="4332903"/>
                <a:ext cx="4674870" cy="6238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14628" y="4348292"/>
                <a:ext cx="370294" cy="58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vi-V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28" y="4348292"/>
                <a:ext cx="370294" cy="5845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238473" y="4191356"/>
                <a:ext cx="1171988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473" y="4191356"/>
                <a:ext cx="1171988" cy="8525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556549" y="4191356"/>
                <a:ext cx="936860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549" y="4191356"/>
                <a:ext cx="936860" cy="8525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5714" y="5290838"/>
                <a:ext cx="3054747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4" y="5290838"/>
                <a:ext cx="3054747" cy="8525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85654" y="4972117"/>
            <a:ext cx="3438019" cy="162215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01312" y="2813239"/>
                <a:ext cx="1791837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312" y="2813239"/>
                <a:ext cx="1791837" cy="6769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23673" y="5486275"/>
            <a:ext cx="98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</a:rPr>
              <a:t>(2)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12" grpId="0" build="allAtOnce"/>
      <p:bldP spid="13" grpId="0"/>
      <p:bldP spid="13" grpId="1"/>
      <p:bldP spid="14" grpId="0"/>
      <p:bldP spid="14" grpId="1"/>
      <p:bldP spid="16" grpId="0"/>
      <p:bldP spid="17" grpId="0"/>
      <p:bldP spid="18" grpId="0"/>
      <p:bldP spid="20" grpId="0"/>
      <p:bldP spid="22" grpId="0"/>
      <p:bldP spid="31" grpId="0"/>
      <p:bldP spid="6" grpId="0" animBg="1"/>
      <p:bldP spid="4" grpId="0"/>
      <p:bldP spid="4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 </a:t>
            </a:r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1386263"/>
                <a:ext cx="4940583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𝐩𝐡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𝐧𝐠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𝐭𝐫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𝐧𝐡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num>
                                <m:den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86263"/>
                <a:ext cx="4940583" cy="8525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8648" y="747748"/>
            <a:ext cx="433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</a:rPr>
              <a:t>1</a:t>
            </a:r>
            <a:r>
              <a:rPr lang="vi-VN" sz="2400" b="1" dirty="0" smtClean="0">
                <a:solidFill>
                  <a:srgbClr val="FFFF00"/>
                </a:solidFill>
              </a:rPr>
              <a:t>. Công thức nghiệm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995" y="3535946"/>
                <a:ext cx="4462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 smtClean="0">
                    <a:solidFill>
                      <a:srgbClr val="FFFF00"/>
                    </a:solidFill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vi-VN" sz="2000" b="1" dirty="0" smtClean="0">
                    <a:solidFill>
                      <a:srgbClr val="FFFF00"/>
                    </a:solidFill>
                  </a:rPr>
                  <a:t>&gt; 0 thì phương trình  (2)</a:t>
                </a:r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95" y="3535946"/>
                <a:ext cx="446227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366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6672" y="2283697"/>
            <a:ext cx="344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Ta ký hiệu 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4269" y="2263485"/>
                <a:ext cx="174220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69" y="2263485"/>
                <a:ext cx="1742208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3998" y="4271262"/>
                <a:ext cx="2179123" cy="740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rad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98" y="4271262"/>
                <a:ext cx="2179123" cy="740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31141" y="3991635"/>
                <a:ext cx="2147576" cy="148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𝚫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0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𝚫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141" y="3991635"/>
                <a:ext cx="2147576" cy="1486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665" y="5494932"/>
                <a:ext cx="5649535" cy="99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Vậy phương trình </a:t>
                </a:r>
                <a:r>
                  <a:rPr lang="vi-VN" sz="2000" b="1" dirty="0" smtClean="0">
                    <a:solidFill>
                      <a:srgbClr val="FFFF00"/>
                    </a:solidFill>
                  </a:rPr>
                  <a:t>(1)</a:t>
                </a:r>
                <a:r>
                  <a:rPr lang="vi-VN" sz="2000" b="1" dirty="0" smtClean="0">
                    <a:solidFill>
                      <a:schemeClr val="bg1"/>
                    </a:solidFill>
                  </a:rPr>
                  <a:t> có hai nghiệm  </a:t>
                </a:r>
              </a:p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       </a:t>
                </a:r>
                <a:r>
                  <a:rPr lang="vi-VN" sz="2200" b="1" dirty="0" smtClean="0">
                    <a:solidFill>
                      <a:schemeClr val="bg1"/>
                    </a:solidFill>
                  </a:rPr>
                  <a:t>x</a:t>
                </a:r>
                <a:r>
                  <a:rPr lang="vi-VN" sz="2200" b="1" baseline="-25000" dirty="0" smtClean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rad>
                      </m:num>
                      <m:den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2400" b="1" dirty="0" smtClean="0">
                    <a:solidFill>
                      <a:schemeClr val="bg1"/>
                    </a:solidFill>
                  </a:rPr>
                  <a:t>; </a:t>
                </a:r>
                <a:r>
                  <a:rPr lang="vi-VN" sz="2200" b="1" dirty="0" smtClean="0">
                    <a:solidFill>
                      <a:schemeClr val="bg1"/>
                    </a:solidFill>
                  </a:rPr>
                  <a:t>x</a:t>
                </a:r>
                <a:r>
                  <a:rPr lang="vi-VN" sz="2200" b="1" baseline="-25000" dirty="0" smtClean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rad>
                      </m:num>
                      <m:den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5" y="5494932"/>
                <a:ext cx="5649535" cy="995272"/>
              </a:xfrm>
              <a:prstGeom prst="rect">
                <a:avLst/>
              </a:prstGeom>
              <a:blipFill rotWithShape="0">
                <a:blip r:embed="rId7"/>
                <a:stretch>
                  <a:fillRect l="-1187" t="-2439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45200" y="1347625"/>
                <a:ext cx="4462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 smtClean="0">
                    <a:solidFill>
                      <a:srgbClr val="FFFF00"/>
                    </a:solidFill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000" b="1" dirty="0" smtClean="0">
                    <a:solidFill>
                      <a:srgbClr val="FFFF00"/>
                    </a:solidFill>
                  </a:rPr>
                  <a:t> 0 thì phương trình  (2)</a:t>
                </a:r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0" y="1347625"/>
                <a:ext cx="4462272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503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87911" y="1860878"/>
                <a:ext cx="1743491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11" y="1860878"/>
                <a:ext cx="1743491" cy="6769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10411" y="1817561"/>
                <a:ext cx="1574470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11" y="1817561"/>
                <a:ext cx="1574470" cy="6769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131371" y="2670078"/>
            <a:ext cx="6181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Vậy phương trình </a:t>
            </a:r>
            <a:r>
              <a:rPr lang="vi-VN" sz="2000" b="1" dirty="0" smtClean="0">
                <a:solidFill>
                  <a:srgbClr val="FFFF00"/>
                </a:solidFill>
              </a:rPr>
              <a:t>(1)</a:t>
            </a:r>
            <a:r>
              <a:rPr lang="vi-VN" sz="2000" b="1" dirty="0" smtClean="0">
                <a:solidFill>
                  <a:schemeClr val="bg1"/>
                </a:solidFill>
              </a:rPr>
              <a:t> có nghiệm kép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62681" y="3105785"/>
                <a:ext cx="2875294" cy="735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/>
                      </m:sSub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81" y="3105785"/>
                <a:ext cx="2875294" cy="73539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66275" y="4110423"/>
                <a:ext cx="58968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 smtClean="0">
                    <a:solidFill>
                      <a:srgbClr val="FFFF00"/>
                    </a:solidFill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vi-VN" sz="2000" b="1" dirty="0" smtClean="0">
                    <a:solidFill>
                      <a:srgbClr val="FFFF00"/>
                    </a:solidFill>
                  </a:rPr>
                  <a:t> 0 </a:t>
                </a:r>
                <a:r>
                  <a:rPr lang="vi-VN" sz="2000" b="1" dirty="0" smtClean="0">
                    <a:solidFill>
                      <a:schemeClr val="bg1"/>
                    </a:solidFill>
                  </a:rPr>
                  <a:t>thì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275" y="4110423"/>
                <a:ext cx="5896864" cy="400110"/>
              </a:xfrm>
              <a:prstGeom prst="rect">
                <a:avLst/>
              </a:prstGeom>
              <a:blipFill rotWithShape="0">
                <a:blip r:embed="rId15"/>
                <a:stretch>
                  <a:fillRect l="-113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76461" y="5354831"/>
            <a:ext cx="6181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Vậy phương trình </a:t>
            </a:r>
            <a:r>
              <a:rPr lang="vi-VN" sz="2000" b="1" dirty="0" smtClean="0">
                <a:solidFill>
                  <a:srgbClr val="FFFF00"/>
                </a:solidFill>
              </a:rPr>
              <a:t>(1)</a:t>
            </a:r>
            <a:r>
              <a:rPr lang="vi-VN" sz="2000" b="1" dirty="0" smtClean="0">
                <a:solidFill>
                  <a:schemeClr val="bg1"/>
                </a:solidFill>
              </a:rPr>
              <a:t> vô nghiệm 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172340" y="3922705"/>
                <a:ext cx="1131271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340" y="3922705"/>
                <a:ext cx="1131271" cy="69711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26053" y="2271001"/>
                <a:ext cx="25703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b="1" dirty="0" smtClean="0">
                    <a:solidFill>
                      <a:schemeClr val="bg1"/>
                    </a:solidFill>
                  </a:rPr>
                  <a:t> đọc là “đenta”)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053" y="2271001"/>
                <a:ext cx="2570353" cy="400110"/>
              </a:xfrm>
              <a:prstGeom prst="rect">
                <a:avLst/>
              </a:prstGeom>
              <a:blipFill rotWithShape="0">
                <a:blip r:embed="rId17"/>
                <a:stretch>
                  <a:fillRect l="-2370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176461" y="4660538"/>
            <a:ext cx="43310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vi-VN" sz="2000" b="1" dirty="0">
                <a:solidFill>
                  <a:schemeClr val="bg1"/>
                </a:solidFill>
              </a:rPr>
              <a:t> phương trình  </a:t>
            </a:r>
            <a:r>
              <a:rPr lang="vi-VN" sz="2000" b="1" dirty="0">
                <a:solidFill>
                  <a:srgbClr val="FFFF00"/>
                </a:solidFill>
              </a:rPr>
              <a:t>(2)</a:t>
            </a:r>
            <a:r>
              <a:rPr lang="vi-VN" sz="2000" b="1" dirty="0">
                <a:solidFill>
                  <a:schemeClr val="bg1"/>
                </a:solidFill>
              </a:rPr>
              <a:t> vô nghiệm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58648" y="2715626"/>
            <a:ext cx="3841305" cy="852541"/>
            <a:chOff x="358648" y="2715626"/>
            <a:chExt cx="3841305" cy="852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58648" y="2715626"/>
                  <a:ext cx="2670218" cy="8525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  <m: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ậ</m:t>
                            </m:r>
                            <m: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num>
                                  <m:den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648" y="2715626"/>
                  <a:ext cx="2670218" cy="85254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3252152" y="2928301"/>
              <a:ext cx="947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 smtClean="0">
                  <a:solidFill>
                    <a:srgbClr val="FFFF00"/>
                  </a:solidFill>
                </a:rPr>
                <a:t>(2)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11229" y="1609258"/>
            <a:ext cx="94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</a:rPr>
              <a:t>(2)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045200" y="1270968"/>
            <a:ext cx="0" cy="5587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4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724" y="563151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</a:rPr>
              <a:t>1. Công thức nghiệm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9645" y="1703070"/>
            <a:ext cx="9848088" cy="470916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1449" y="1919597"/>
            <a:ext cx="569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Đối với phương trình 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34871" y="1885247"/>
                <a:ext cx="372307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dirty="0" smtClean="0"/>
                  <a:t>         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71" y="1885247"/>
                <a:ext cx="3723070" cy="4070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26703" y="2475629"/>
            <a:ext cx="906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Ta có 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26703" y="3038564"/>
                <a:ext cx="7397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 sz="2000" b="1" dirty="0" smtClean="0">
                    <a:solidFill>
                      <a:srgbClr val="FFFF00"/>
                    </a:solidFill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b="1" dirty="0" smtClean="0">
                    <a:solidFill>
                      <a:srgbClr val="FFFF00"/>
                    </a:solidFill>
                  </a:rPr>
                  <a:t> &gt; 0 thì phương trình có hai nghiệm phân biệt: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03" y="3038564"/>
                <a:ext cx="7397496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742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50371" y="3574108"/>
                <a:ext cx="3615542" cy="687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rad>
                      </m:num>
                      <m:den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vi-V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rad>
                      </m:num>
                      <m:den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2400" b="1" dirty="0" smtClean="0">
                    <a:solidFill>
                      <a:schemeClr val="bg1"/>
                    </a:solidFill>
                  </a:rPr>
                  <a:t> ;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371" y="3574108"/>
                <a:ext cx="3615542" cy="687496"/>
              </a:xfrm>
              <a:prstGeom prst="rect">
                <a:avLst/>
              </a:prstGeom>
              <a:blipFill rotWithShape="0">
                <a:blip r:embed="rId4"/>
                <a:stretch>
                  <a:fillRect r="-1686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26703" y="4277355"/>
                <a:ext cx="5550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 sz="2000" b="1" dirty="0" smtClean="0">
                    <a:solidFill>
                      <a:srgbClr val="FFFF00"/>
                    </a:solidFill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2000" b="1" dirty="0" smtClean="0">
                    <a:solidFill>
                      <a:srgbClr val="FFFF00"/>
                    </a:solidFill>
                  </a:rPr>
                  <a:t>0 thì phương trình có nghiệm kép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03" y="4277355"/>
                <a:ext cx="555040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989" t="-7692" r="-208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70924" y="4687018"/>
                <a:ext cx="2131353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24" y="4687018"/>
                <a:ext cx="2131353" cy="6769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01449" y="5566636"/>
                <a:ext cx="5550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 sz="2000" b="1" dirty="0" smtClean="0">
                    <a:solidFill>
                      <a:srgbClr val="FFFF00"/>
                    </a:solidFill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vi-VN" sz="2000" b="1" dirty="0" smtClean="0">
                    <a:solidFill>
                      <a:srgbClr val="FFFF00"/>
                    </a:solidFill>
                  </a:rPr>
                  <a:t>0 thì phương trình vô nghiệm.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49" y="5566636"/>
                <a:ext cx="5550408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98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62863" y="2387424"/>
                <a:ext cx="1961181" cy="54592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20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0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863" y="2387424"/>
                <a:ext cx="1961181" cy="54592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01449" y="1036427"/>
            <a:ext cx="302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400" b="1" dirty="0" smtClean="0">
                <a:solidFill>
                  <a:srgbClr val="FFFF00"/>
                </a:solidFill>
              </a:rPr>
              <a:t>Ghi nhớ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87" y="856149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</a:t>
            </a:r>
            <a:r>
              <a:rPr lang="vi-VN" sz="2400" b="1" dirty="0" smtClean="0">
                <a:solidFill>
                  <a:srgbClr val="FFFF00"/>
                </a:solidFill>
              </a:rPr>
              <a:t>.   Áp dụng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13" y="1538269"/>
            <a:ext cx="6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</a:rPr>
              <a:t>Ví dụ.  Giải phương trình 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6" name="TextBox 15"/>
          <p:cNvSpPr txBox="1"/>
          <p:nvPr/>
        </p:nvSpPr>
        <p:spPr>
          <a:xfrm>
            <a:off x="344932" y="132905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0868" y="2593926"/>
                <a:ext cx="451969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2400" dirty="0" smtClean="0"/>
                  <a:t>  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8" y="2593926"/>
                <a:ext cx="4519699" cy="470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469723" y="1924050"/>
            <a:ext cx="2597827" cy="88582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2325" y="1607792"/>
            <a:ext cx="395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</a:rPr>
              <a:t>Xác định các hệ số a, b, c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2809875"/>
            <a:ext cx="280987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35661" y="2536914"/>
                <a:ext cx="2965639" cy="5459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 smtClean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61" y="2536914"/>
                <a:ext cx="2965639" cy="545922"/>
              </a:xfrm>
              <a:prstGeom prst="rect">
                <a:avLst/>
              </a:prstGeom>
              <a:blipFill rotWithShape="0">
                <a:blip r:embed="rId3"/>
                <a:stretch>
                  <a:fillRect l="-3292" b="-1777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4495800" y="2824929"/>
            <a:ext cx="2743200" cy="9375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35661" y="3593661"/>
                <a:ext cx="41753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 smtClean="0">
                    <a:solidFill>
                      <a:schemeClr val="bg1"/>
                    </a:solidFill>
                  </a:rPr>
                  <a:t>- Tính nghiệm theo công thức (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=0 </m:t>
                    </m:r>
                    <m:r>
                      <m:rPr>
                        <m:sty m:val="p"/>
                      </m:rP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</m:t>
                    </m:r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&gt;0</m:t>
                    </m:r>
                  </m:oMath>
                </a14:m>
                <a:r>
                  <a:rPr lang="vi-VN" sz="2400" dirty="0" smtClean="0">
                    <a:solidFill>
                      <a:schemeClr val="bg1"/>
                    </a:solidFill>
                  </a:rPr>
                  <a:t>)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61" y="3593661"/>
                <a:ext cx="417531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336" t="-5147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35661" y="4409604"/>
                <a:ext cx="4003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 smtClean="0">
                    <a:solidFill>
                      <a:schemeClr val="bg1"/>
                    </a:solidFill>
                  </a:rPr>
                  <a:t>- Kết luận phương trình vô nghiệm nếu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vi-VN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61" y="4409604"/>
                <a:ext cx="400386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435" t="-5109" b="-1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00075" y="733427"/>
            <a:ext cx="1063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400" b="1" dirty="0" smtClean="0">
                <a:solidFill>
                  <a:srgbClr val="FFFF00"/>
                </a:solidFill>
              </a:rPr>
              <a:t> Các bước giải phương trình bậc hai: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87" y="856149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</a:t>
            </a:r>
            <a:r>
              <a:rPr lang="vi-VN" sz="2400" b="1" dirty="0" smtClean="0">
                <a:solidFill>
                  <a:srgbClr val="FFFF00"/>
                </a:solidFill>
              </a:rPr>
              <a:t>.   Áp dụng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13" y="1538269"/>
            <a:ext cx="6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</a:rPr>
              <a:t>Ví dụ.  Giải phương trình 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73772" y="2507734"/>
            <a:ext cx="473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</a:rPr>
              <a:t>( a = 3 ; b = 5 ; c = -1)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13439" y="3181432"/>
                <a:ext cx="205049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39" y="3181432"/>
                <a:ext cx="2050498" cy="470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56831" y="3159862"/>
                <a:ext cx="254249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.(−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31" y="3159862"/>
                <a:ext cx="2542491" cy="509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04332" y="3207375"/>
                <a:ext cx="30267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32" y="3207375"/>
                <a:ext cx="30267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3280" y="4414816"/>
                <a:ext cx="7846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 smtClean="0">
                    <a:solidFill>
                      <a:schemeClr val="bg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400" b="1" dirty="0" smtClean="0">
                    <a:solidFill>
                      <a:schemeClr val="bg1"/>
                    </a:solidFill>
                  </a:rPr>
                  <a:t> &gt; 0 nên phương trình có hai nghiệm phân biệt:  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4414816"/>
                <a:ext cx="784675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243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45776" y="4979980"/>
                <a:ext cx="358630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rad>
                      </m:num>
                      <m:den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𝟑𝟕</m:t>
                            </m:r>
                          </m:e>
                        </m:rad>
                      </m:num>
                      <m:den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4979980"/>
                <a:ext cx="3586303" cy="786177"/>
              </a:xfrm>
              <a:prstGeom prst="rect">
                <a:avLst/>
              </a:prstGeom>
              <a:blipFill rotWithShape="0">
                <a:blip r:embed="rId7"/>
                <a:stretch>
                  <a:fillRect r="-2381"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76999" y="4900414"/>
                <a:ext cx="3591881" cy="805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rad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𝟑𝟕</m:t>
                              </m:r>
                            </m:e>
                          </m:rad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99" y="4900414"/>
                <a:ext cx="3591881" cy="8051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6" name="TextBox 15"/>
          <p:cNvSpPr txBox="1"/>
          <p:nvPr/>
        </p:nvSpPr>
        <p:spPr>
          <a:xfrm>
            <a:off x="344932" y="132905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5776" y="3805426"/>
                <a:ext cx="1986634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rad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𝟑𝟕</m:t>
                          </m:r>
                        </m:e>
                      </m:ra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3805426"/>
                <a:ext cx="1986634" cy="5052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543891" y="95310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 smtClean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891" y="1160677"/>
            <a:ext cx="10507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Bài tập.  Áp dụng công thức nghiệm để giải các phương trình :</a:t>
            </a:r>
            <a:endParaRPr lang="en-US" sz="2200" b="1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27064" y="20574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01156" y="1687725"/>
                <a:ext cx="2754985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56" y="1687725"/>
                <a:ext cx="2754985" cy="438582"/>
              </a:xfrm>
              <a:prstGeom prst="rect">
                <a:avLst/>
              </a:prstGeom>
              <a:blipFill rotWithShape="0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301768" y="2087061"/>
            <a:ext cx="3913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( a = 4 ; b = - 4 ; c = 1)</a:t>
            </a:r>
            <a:endParaRPr lang="en-US" sz="2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85521" y="3118232"/>
                <a:ext cx="59133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b="1" dirty="0" smtClean="0">
                    <a:solidFill>
                      <a:schemeClr val="bg1"/>
                    </a:solidFill>
                  </a:rPr>
                  <a:t> = 0 nên phương trình có nghiệm kép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21" y="3118232"/>
                <a:ext cx="591337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134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257448" y="3538519"/>
                <a:ext cx="3290003" cy="735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448" y="3538519"/>
                <a:ext cx="3290003" cy="7353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030691" y="5009592"/>
                <a:ext cx="2342629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𝟐𝐱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91" y="5009592"/>
                <a:ext cx="2342629" cy="438582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081032" y="5452145"/>
                <a:ext cx="198785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032" y="5452145"/>
                <a:ext cx="198785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854298" y="5273051"/>
                <a:ext cx="1315809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298" y="5273051"/>
                <a:ext cx="1315809" cy="7261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01650" y="699012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</a:t>
            </a:r>
            <a:r>
              <a:rPr lang="vi-VN" sz="2400" b="1" dirty="0" smtClean="0">
                <a:solidFill>
                  <a:srgbClr val="FFFF00"/>
                </a:solidFill>
              </a:rPr>
              <a:t>. Áp dụng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13872" y="1787462"/>
                <a:ext cx="3301685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200" b="1" dirty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r>
                      <a:rPr lang="vi-VN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72" y="1787462"/>
                <a:ext cx="3301685" cy="438582"/>
              </a:xfrm>
              <a:prstGeom prst="rect">
                <a:avLst/>
              </a:prstGeom>
              <a:blipFill rotWithShape="0">
                <a:blip r:embed="rId8"/>
                <a:stretch>
                  <a:fillRect l="-2399" t="-833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04745" y="2243064"/>
            <a:ext cx="4041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( a = 6 ; b = </a:t>
            </a:r>
            <a:r>
              <a:rPr lang="vi-VN" sz="2200" b="1" dirty="0">
                <a:solidFill>
                  <a:srgbClr val="FFFF00"/>
                </a:solidFill>
              </a:rPr>
              <a:t>1</a:t>
            </a:r>
            <a:r>
              <a:rPr lang="vi-VN" sz="2200" b="1" dirty="0" smtClean="0">
                <a:solidFill>
                  <a:srgbClr val="FFFF00"/>
                </a:solidFill>
              </a:rPr>
              <a:t> ; c = - 5)</a:t>
            </a:r>
            <a:endParaRPr lang="en-US" sz="2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09948" y="3298674"/>
                <a:ext cx="2508957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.(−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2200" b="1" dirty="0" smtClean="0">
                    <a:solidFill>
                      <a:schemeClr val="bg1"/>
                    </a:solidFill>
                  </a:rPr>
                  <a:t>)</a:t>
                </a:r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48" y="3298674"/>
                <a:ext cx="2508957" cy="438582"/>
              </a:xfrm>
              <a:prstGeom prst="rect">
                <a:avLst/>
              </a:prstGeom>
              <a:blipFill rotWithShape="0">
                <a:blip r:embed="rId9"/>
                <a:stretch>
                  <a:fillRect l="-243" t="-8333" r="-2190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35327" y="3315598"/>
                <a:ext cx="342668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𝟏𝟐𝟏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327" y="3315598"/>
                <a:ext cx="342668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01146" y="3757456"/>
                <a:ext cx="1642181" cy="469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rad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46" y="3757456"/>
                <a:ext cx="1642181" cy="46987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5597" y="4237560"/>
                <a:ext cx="52592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 smtClean="0">
                    <a:solidFill>
                      <a:schemeClr val="bg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b="1" dirty="0" smtClean="0">
                    <a:solidFill>
                      <a:schemeClr val="bg1"/>
                    </a:solidFill>
                  </a:rPr>
                  <a:t> &gt; 0 nên phương trình có hai nghiệm phân biệt: 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97" y="4237560"/>
                <a:ext cx="5259217" cy="707886"/>
              </a:xfrm>
              <a:prstGeom prst="rect">
                <a:avLst/>
              </a:prstGeom>
              <a:blipFill rotWithShape="0">
                <a:blip r:embed="rId12"/>
                <a:stretch>
                  <a:fillRect l="-1276" t="-344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14336" y="4908254"/>
                <a:ext cx="2005549" cy="805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2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6" y="4908254"/>
                <a:ext cx="2005549" cy="80515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650481" y="4955458"/>
                <a:ext cx="2122504" cy="735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2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81" y="4955458"/>
                <a:ext cx="2122504" cy="73520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56232" y="5864100"/>
                <a:ext cx="2005549" cy="805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2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32" y="5864100"/>
                <a:ext cx="2005549" cy="80515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80087" y="5935286"/>
                <a:ext cx="2332498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2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87" y="5935286"/>
                <a:ext cx="2332498" cy="72834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69852" y="2768950"/>
                <a:ext cx="1879554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52" y="2768950"/>
                <a:ext cx="1879554" cy="43858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054291" y="4329473"/>
            <a:ext cx="1203157" cy="104093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85521" y="2524218"/>
                <a:ext cx="1879554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21" y="2524218"/>
                <a:ext cx="1879554" cy="43858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80851" y="2524218"/>
                <a:ext cx="2334549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851" y="2524218"/>
                <a:ext cx="2334549" cy="43858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033704" y="2524218"/>
                <a:ext cx="20808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704" y="2524218"/>
                <a:ext cx="2080826" cy="43088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148791" y="4609306"/>
                <a:ext cx="2466444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91" y="4609306"/>
                <a:ext cx="2466444" cy="43858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85521" y="4636472"/>
            <a:ext cx="107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 smtClean="0">
                <a:solidFill>
                  <a:srgbClr val="FFFF00"/>
                </a:solidFill>
              </a:rPr>
              <a:t>Cách 2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62015" y="5821285"/>
            <a:ext cx="5736880" cy="885813"/>
            <a:chOff x="6362015" y="5821285"/>
            <a:chExt cx="5736880" cy="885813"/>
          </a:xfrm>
        </p:grpSpPr>
        <p:sp>
          <p:nvSpPr>
            <p:cNvPr id="5" name="TextBox 4"/>
            <p:cNvSpPr txBox="1"/>
            <p:nvPr/>
          </p:nvSpPr>
          <p:spPr>
            <a:xfrm>
              <a:off x="6362015" y="5999212"/>
              <a:ext cx="5284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 smtClean="0">
                  <a:solidFill>
                    <a:schemeClr val="bg1"/>
                  </a:solidFill>
                </a:rPr>
                <a:t>Vậy phương </a:t>
              </a:r>
              <a:r>
                <a:rPr lang="vi-VN" sz="2000" b="1" dirty="0">
                  <a:solidFill>
                    <a:schemeClr val="bg1"/>
                  </a:solidFill>
                </a:rPr>
                <a:t>trình có nghiệm kép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0492301" y="5821285"/>
                  <a:ext cx="1606594" cy="66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301" y="5821285"/>
                  <a:ext cx="1606594" cy="66851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09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5" grpId="0"/>
      <p:bldP spid="29" grpId="0"/>
      <p:bldP spid="30" grpId="0"/>
      <p:bldP spid="21" grpId="0"/>
      <p:bldP spid="33" grpId="0"/>
      <p:bldP spid="36" grpId="0"/>
      <p:bldP spid="37" grpId="0"/>
      <p:bldP spid="38" grpId="0"/>
      <p:bldP spid="39" grpId="0"/>
      <p:bldP spid="41" grpId="0"/>
      <p:bldP spid="3" grpId="0" animBg="1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2206</Words>
  <Application>Microsoft Office PowerPoint</Application>
  <PresentationFormat>Widescreen</PresentationFormat>
  <Paragraphs>332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Arial(body)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HONG VAN</dc:creator>
  <cp:lastModifiedBy>PHAM HONG VAN</cp:lastModifiedBy>
  <cp:revision>156</cp:revision>
  <dcterms:created xsi:type="dcterms:W3CDTF">2020-03-15T08:30:31Z</dcterms:created>
  <dcterms:modified xsi:type="dcterms:W3CDTF">2020-05-18T15:30:09Z</dcterms:modified>
</cp:coreProperties>
</file>